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7" r:id="rId2"/>
    <p:sldMasterId id="2147483659" r:id="rId3"/>
  </p:sldMasterIdLst>
  <p:notesMasterIdLst>
    <p:notesMasterId r:id="rId57"/>
  </p:notesMasterIdLst>
  <p:sldIdLst>
    <p:sldId id="256" r:id="rId4"/>
    <p:sldId id="619" r:id="rId5"/>
    <p:sldId id="318" r:id="rId6"/>
    <p:sldId id="620" r:id="rId7"/>
    <p:sldId id="321" r:id="rId8"/>
    <p:sldId id="263" r:id="rId9"/>
    <p:sldId id="303" r:id="rId10"/>
    <p:sldId id="257" r:id="rId11"/>
    <p:sldId id="260" r:id="rId12"/>
    <p:sldId id="604" r:id="rId13"/>
    <p:sldId id="605" r:id="rId14"/>
    <p:sldId id="265" r:id="rId15"/>
    <p:sldId id="293" r:id="rId16"/>
    <p:sldId id="299" r:id="rId17"/>
    <p:sldId id="294" r:id="rId18"/>
    <p:sldId id="295" r:id="rId19"/>
    <p:sldId id="296" r:id="rId20"/>
    <p:sldId id="297" r:id="rId21"/>
    <p:sldId id="298" r:id="rId22"/>
    <p:sldId id="608" r:id="rId23"/>
    <p:sldId id="307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494" r:id="rId37"/>
    <p:sldId id="325" r:id="rId38"/>
    <p:sldId id="621" r:id="rId39"/>
    <p:sldId id="324" r:id="rId40"/>
    <p:sldId id="280" r:id="rId41"/>
    <p:sldId id="281" r:id="rId42"/>
    <p:sldId id="282" r:id="rId43"/>
    <p:sldId id="612" r:id="rId44"/>
    <p:sldId id="284" r:id="rId45"/>
    <p:sldId id="285" r:id="rId46"/>
    <p:sldId id="613" r:id="rId47"/>
    <p:sldId id="614" r:id="rId48"/>
    <p:sldId id="617" r:id="rId49"/>
    <p:sldId id="622" r:id="rId50"/>
    <p:sldId id="287" r:id="rId51"/>
    <p:sldId id="288" r:id="rId52"/>
    <p:sldId id="302" r:id="rId53"/>
    <p:sldId id="618" r:id="rId54"/>
    <p:sldId id="289" r:id="rId55"/>
    <p:sldId id="291" r:id="rId5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C1848"/>
    <a:srgbClr val="ADBD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12700" cap="flat">
              <a:solidFill>
                <a:srgbClr val="B9B100"/>
              </a:solidFill>
              <a:prstDash val="solid"/>
              <a:round/>
            </a:ln>
          </a:top>
          <a:bottom>
            <a:ln w="127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rgbClr val="DFF0DA"/>
          </a:solidFill>
        </a:fill>
      </a:tcStyle>
    </a:wholeTbl>
    <a:band2H>
      <a:tcTxStyle/>
      <a:tcStyle>
        <a:tcBdr/>
        <a:fill>
          <a:solidFill>
            <a:srgbClr val="F0F7ED"/>
          </a:solidFill>
        </a:fill>
      </a:tcStyle>
    </a:band2H>
    <a:firstCol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12700" cap="flat">
              <a:solidFill>
                <a:srgbClr val="B9B100"/>
              </a:solidFill>
              <a:prstDash val="solid"/>
              <a:round/>
            </a:ln>
          </a:top>
          <a:bottom>
            <a:ln w="127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38100" cap="flat">
              <a:solidFill>
                <a:srgbClr val="B9B100"/>
              </a:solidFill>
              <a:prstDash val="solid"/>
              <a:round/>
            </a:ln>
          </a:top>
          <a:bottom>
            <a:ln w="127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12700" cap="flat">
              <a:solidFill>
                <a:srgbClr val="B9B100"/>
              </a:solidFill>
              <a:prstDash val="solid"/>
              <a:round/>
            </a:ln>
          </a:top>
          <a:bottom>
            <a:ln w="381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12700" cap="flat">
              <a:solidFill>
                <a:srgbClr val="B9B100"/>
              </a:solidFill>
              <a:prstDash val="solid"/>
              <a:round/>
            </a:ln>
          </a:top>
          <a:bottom>
            <a:ln w="127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rgbClr val="CFE2ED"/>
          </a:solidFill>
        </a:fill>
      </a:tcStyle>
    </a:wholeTbl>
    <a:band2H>
      <a:tcTxStyle/>
      <a:tcStyle>
        <a:tcBdr/>
        <a:fill>
          <a:solidFill>
            <a:srgbClr val="E8F1F6"/>
          </a:solidFill>
        </a:fill>
      </a:tcStyle>
    </a:band2H>
    <a:firstCol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12700" cap="flat">
              <a:solidFill>
                <a:srgbClr val="B9B100"/>
              </a:solidFill>
              <a:prstDash val="solid"/>
              <a:round/>
            </a:ln>
          </a:top>
          <a:bottom>
            <a:ln w="127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38100" cap="flat">
              <a:solidFill>
                <a:srgbClr val="B9B100"/>
              </a:solidFill>
              <a:prstDash val="solid"/>
              <a:round/>
            </a:ln>
          </a:top>
          <a:bottom>
            <a:ln w="127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12700" cap="flat">
              <a:solidFill>
                <a:srgbClr val="B9B100"/>
              </a:solidFill>
              <a:prstDash val="solid"/>
              <a:round/>
            </a:ln>
          </a:top>
          <a:bottom>
            <a:ln w="381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12700" cap="flat">
              <a:solidFill>
                <a:srgbClr val="B9B100"/>
              </a:solidFill>
              <a:prstDash val="solid"/>
              <a:round/>
            </a:ln>
          </a:top>
          <a:bottom>
            <a:ln w="127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rgbClr val="DAE8E9"/>
          </a:solidFill>
        </a:fill>
      </a:tcStyle>
    </a:wholeTbl>
    <a:band2H>
      <a:tcTxStyle/>
      <a:tcStyle>
        <a:tcBdr/>
        <a:fill>
          <a:solidFill>
            <a:srgbClr val="EDF4F4"/>
          </a:solidFill>
        </a:fill>
      </a:tcStyle>
    </a:band2H>
    <a:firstCol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12700" cap="flat">
              <a:solidFill>
                <a:srgbClr val="B9B100"/>
              </a:solidFill>
              <a:prstDash val="solid"/>
              <a:round/>
            </a:ln>
          </a:top>
          <a:bottom>
            <a:ln w="127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38100" cap="flat">
              <a:solidFill>
                <a:srgbClr val="B9B100"/>
              </a:solidFill>
              <a:prstDash val="solid"/>
              <a:round/>
            </a:ln>
          </a:top>
          <a:bottom>
            <a:ln w="127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12700" cap="flat">
              <a:solidFill>
                <a:srgbClr val="B9B100"/>
              </a:solidFill>
              <a:prstDash val="solid"/>
              <a:round/>
            </a:ln>
          </a:top>
          <a:bottom>
            <a:ln w="381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B9B100"/>
          </a:solidFill>
        </a:fill>
      </a:tcStyle>
    </a:band2H>
    <a:firstCol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100"/>
          </a:solidFill>
        </a:fill>
      </a:tcStyle>
    </a:lastRow>
    <a:firstRow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12700" cap="flat">
              <a:solidFill>
                <a:srgbClr val="B9B100"/>
              </a:solidFill>
              <a:prstDash val="solid"/>
              <a:round/>
            </a:ln>
          </a:top>
          <a:bottom>
            <a:ln w="127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12700" cap="flat">
              <a:solidFill>
                <a:srgbClr val="B9B100"/>
              </a:solidFill>
              <a:prstDash val="solid"/>
              <a:round/>
            </a:ln>
          </a:top>
          <a:bottom>
            <a:ln w="127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38100" cap="flat">
              <a:solidFill>
                <a:srgbClr val="B9B100"/>
              </a:solidFill>
              <a:prstDash val="solid"/>
              <a:round/>
            </a:ln>
          </a:top>
          <a:bottom>
            <a:ln w="127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B9B100"/>
        </a:fontRef>
        <a:srgbClr val="B9B100"/>
      </a:tcTxStyle>
      <a:tcStyle>
        <a:tcBdr>
          <a:left>
            <a:ln w="12700" cap="flat">
              <a:solidFill>
                <a:srgbClr val="B9B100"/>
              </a:solidFill>
              <a:prstDash val="solid"/>
              <a:round/>
            </a:ln>
          </a:left>
          <a:right>
            <a:ln w="12700" cap="flat">
              <a:solidFill>
                <a:srgbClr val="B9B100"/>
              </a:solidFill>
              <a:prstDash val="solid"/>
              <a:round/>
            </a:ln>
          </a:right>
          <a:top>
            <a:ln w="12700" cap="flat">
              <a:solidFill>
                <a:srgbClr val="B9B100"/>
              </a:solidFill>
              <a:prstDash val="solid"/>
              <a:round/>
            </a:ln>
          </a:top>
          <a:bottom>
            <a:ln w="38100" cap="flat">
              <a:solidFill>
                <a:srgbClr val="B9B100"/>
              </a:solidFill>
              <a:prstDash val="solid"/>
              <a:round/>
            </a:ln>
          </a:bottom>
          <a:insideH>
            <a:ln w="12700" cap="flat">
              <a:solidFill>
                <a:srgbClr val="B9B100"/>
              </a:solidFill>
              <a:prstDash val="solid"/>
              <a:round/>
            </a:ln>
          </a:insideH>
          <a:insideV>
            <a:ln w="12700" cap="flat">
              <a:solidFill>
                <a:srgbClr val="B9B1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03"/>
    <p:restoredTop sz="87219"/>
  </p:normalViewPr>
  <p:slideViewPr>
    <p:cSldViewPr snapToGrid="0">
      <p:cViewPr varScale="1">
        <p:scale>
          <a:sx n="81" d="100"/>
          <a:sy n="81" d="100"/>
        </p:scale>
        <p:origin x="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n-lt"/>
        <a:ea typeface="+mn-ea"/>
        <a:cs typeface="+mn-cs"/>
        <a:sym typeface="Arial"/>
      </a:defRPr>
    </a:lvl1pPr>
    <a:lvl2pPr indent="228600" defTabSz="457200" latinLnBrk="0">
      <a:defRPr sz="1200">
        <a:solidFill>
          <a:srgbClr val="FFFFFF"/>
        </a:solidFill>
        <a:latin typeface="+mn-lt"/>
        <a:ea typeface="+mn-ea"/>
        <a:cs typeface="+mn-cs"/>
        <a:sym typeface="Arial"/>
      </a:defRPr>
    </a:lvl2pPr>
    <a:lvl3pPr indent="457200" defTabSz="457200" latinLnBrk="0">
      <a:defRPr sz="1200">
        <a:solidFill>
          <a:srgbClr val="FFFFFF"/>
        </a:solidFill>
        <a:latin typeface="+mn-lt"/>
        <a:ea typeface="+mn-ea"/>
        <a:cs typeface="+mn-cs"/>
        <a:sym typeface="Arial"/>
      </a:defRPr>
    </a:lvl3pPr>
    <a:lvl4pPr indent="685800" defTabSz="457200" latinLnBrk="0">
      <a:defRPr sz="1200">
        <a:solidFill>
          <a:srgbClr val="FFFFFF"/>
        </a:solidFill>
        <a:latin typeface="+mn-lt"/>
        <a:ea typeface="+mn-ea"/>
        <a:cs typeface="+mn-cs"/>
        <a:sym typeface="Arial"/>
      </a:defRPr>
    </a:lvl4pPr>
    <a:lvl5pPr indent="914400" defTabSz="457200" latinLnBrk="0">
      <a:defRPr sz="1200">
        <a:solidFill>
          <a:srgbClr val="FFFFFF"/>
        </a:solidFill>
        <a:latin typeface="+mn-lt"/>
        <a:ea typeface="+mn-ea"/>
        <a:cs typeface="+mn-cs"/>
        <a:sym typeface="Arial"/>
      </a:defRPr>
    </a:lvl5pPr>
    <a:lvl6pPr indent="1143000" defTabSz="457200" latinLnBrk="0">
      <a:defRPr sz="1200">
        <a:solidFill>
          <a:srgbClr val="FFFFFF"/>
        </a:solidFill>
        <a:latin typeface="+mn-lt"/>
        <a:ea typeface="+mn-ea"/>
        <a:cs typeface="+mn-cs"/>
        <a:sym typeface="Arial"/>
      </a:defRPr>
    </a:lvl6pPr>
    <a:lvl7pPr indent="1371600" defTabSz="457200" latinLnBrk="0">
      <a:defRPr sz="1200">
        <a:solidFill>
          <a:srgbClr val="FFFFFF"/>
        </a:solidFill>
        <a:latin typeface="+mn-lt"/>
        <a:ea typeface="+mn-ea"/>
        <a:cs typeface="+mn-cs"/>
        <a:sym typeface="Arial"/>
      </a:defRPr>
    </a:lvl7pPr>
    <a:lvl8pPr indent="1600200" defTabSz="457200" latinLnBrk="0">
      <a:defRPr sz="1200">
        <a:solidFill>
          <a:srgbClr val="FFFFFF"/>
        </a:solidFill>
        <a:latin typeface="+mn-lt"/>
        <a:ea typeface="+mn-ea"/>
        <a:cs typeface="+mn-cs"/>
        <a:sym typeface="Arial"/>
      </a:defRPr>
    </a:lvl8pPr>
    <a:lvl9pPr indent="1828800" defTabSz="457200" latinLnBrk="0">
      <a:defRPr sz="1200">
        <a:solidFill>
          <a:srgbClr val="FFFFFF"/>
        </a:solidFill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CDDF9925-0149-71D9-716C-E8CA1788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>
            <a:extLst>
              <a:ext uri="{FF2B5EF4-FFF2-40B4-BE49-F238E27FC236}">
                <a16:creationId xmlns:a16="http://schemas.microsoft.com/office/drawing/2014/main" id="{E94A129B-7AD9-91BD-D773-2FF9EA9AA5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Voorstel deze dia als vervanger van het kaartje van vorig jaar te gebruiken</a:t>
            </a:r>
            <a:endParaRPr dirty="0"/>
          </a:p>
        </p:txBody>
      </p:sp>
      <p:sp>
        <p:nvSpPr>
          <p:cNvPr id="94" name="Google Shape;94;p1:notes">
            <a:extLst>
              <a:ext uri="{FF2B5EF4-FFF2-40B4-BE49-F238E27FC236}">
                <a16:creationId xmlns:a16="http://schemas.microsoft.com/office/drawing/2014/main" id="{DB0AE390-2B63-6B7A-00C1-E334CCB3A8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9394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5352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1BF497C7-CD3E-0150-1095-9753649A1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>
            <a:extLst>
              <a:ext uri="{FF2B5EF4-FFF2-40B4-BE49-F238E27FC236}">
                <a16:creationId xmlns:a16="http://schemas.microsoft.com/office/drawing/2014/main" id="{79EC5A73-4498-68CA-E49C-B278B4A9BD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94;p1:notes">
            <a:extLst>
              <a:ext uri="{FF2B5EF4-FFF2-40B4-BE49-F238E27FC236}">
                <a16:creationId xmlns:a16="http://schemas.microsoft.com/office/drawing/2014/main" id="{3C4F72B8-4C4F-60DD-7DBB-A9ECE68D79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2071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0779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9022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2090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Activiteiten </a:t>
            </a:r>
            <a:r>
              <a:rPr lang="nl-NL" dirty="0" err="1"/>
              <a:t>Gr.Museum</a:t>
            </a:r>
            <a:r>
              <a:rPr lang="nl-NL" dirty="0"/>
              <a:t> voor 2025 toevoegen</a:t>
            </a:r>
          </a:p>
        </p:txBody>
      </p:sp>
    </p:spTree>
    <p:extLst>
      <p:ext uri="{BB962C8B-B14F-4D97-AF65-F5344CB8AC3E}">
        <p14:creationId xmlns:p14="http://schemas.microsoft.com/office/powerpoint/2010/main" val="3558219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8596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Cijfers overgenomen uit jaarrekening 2024</a:t>
            </a:r>
          </a:p>
        </p:txBody>
      </p:sp>
    </p:spTree>
    <p:extLst>
      <p:ext uri="{BB962C8B-B14F-4D97-AF65-F5344CB8AC3E}">
        <p14:creationId xmlns:p14="http://schemas.microsoft.com/office/powerpoint/2010/main" val="2597455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74174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Aangepast op 2025</a:t>
            </a:r>
          </a:p>
        </p:txBody>
      </p:sp>
    </p:spTree>
    <p:extLst>
      <p:ext uri="{BB962C8B-B14F-4D97-AF65-F5344CB8AC3E}">
        <p14:creationId xmlns:p14="http://schemas.microsoft.com/office/powerpoint/2010/main" val="3317181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Actualiseren waar nodig</a:t>
            </a:r>
          </a:p>
        </p:txBody>
      </p:sp>
    </p:spTree>
    <p:extLst>
      <p:ext uri="{BB962C8B-B14F-4D97-AF65-F5344CB8AC3E}">
        <p14:creationId xmlns:p14="http://schemas.microsoft.com/office/powerpoint/2010/main" val="980497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BC37A-F63C-0F16-D62A-1BF632ED3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3D6EBF2-C2D5-83BA-9551-C9350FBDB9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0D51C04-3B16-4E40-F0AB-19376C1D7D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Actualiseren waar nodig</a:t>
            </a:r>
          </a:p>
        </p:txBody>
      </p:sp>
    </p:spTree>
    <p:extLst>
      <p:ext uri="{BB962C8B-B14F-4D97-AF65-F5344CB8AC3E}">
        <p14:creationId xmlns:p14="http://schemas.microsoft.com/office/powerpoint/2010/main" val="3480346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12622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14" name="Hoofdtekst - niveau één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dia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WEST_logo-WIT.png" descr="WEST_logo-W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4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885972" y="3014322"/>
            <a:ext cx="8534401" cy="1752601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dia Wi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1845"/>
                </a:solidFill>
              </a:defRPr>
            </a:lvl1pPr>
          </a:lstStyle>
          <a:p>
            <a:r>
              <a:t>Titeltekst</a:t>
            </a:r>
          </a:p>
        </p:txBody>
      </p:sp>
      <p:pic>
        <p:nvPicPr>
          <p:cNvPr id="43" name="WEST_logo.png" descr="WEST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2041" y="5495905"/>
            <a:ext cx="1915728" cy="1077231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828800" y="2964296"/>
            <a:ext cx="8534400" cy="1752601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1B1842"/>
                </a:solidFill>
              </a:defRPr>
            </a:lvl1pPr>
            <a:lvl2pPr>
              <a:defRPr>
                <a:solidFill>
                  <a:srgbClr val="1B1842"/>
                </a:solidFill>
              </a:defRPr>
            </a:lvl2pPr>
            <a:lvl3pPr>
              <a:defRPr>
                <a:solidFill>
                  <a:srgbClr val="1B1842"/>
                </a:solidFill>
              </a:defRPr>
            </a:lvl3pPr>
            <a:lvl4pPr>
              <a:defRPr>
                <a:solidFill>
                  <a:srgbClr val="1B1842"/>
                </a:solidFill>
              </a:defRPr>
            </a:lvl4pPr>
            <a:lvl5pPr>
              <a:defRPr>
                <a:solidFill>
                  <a:srgbClr val="1B1842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ussen 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Blauwe_gloed.png" descr="Blauwe_glo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2903" y="-2"/>
            <a:ext cx="9700143" cy="6858002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Titeltekst"/>
          <p:cNvSpPr txBox="1">
            <a:spLocks noGrp="1"/>
          </p:cNvSpPr>
          <p:nvPr>
            <p:ph type="title"/>
          </p:nvPr>
        </p:nvSpPr>
        <p:spPr>
          <a:xfrm>
            <a:off x="810122" y="743009"/>
            <a:ext cx="7958333" cy="1077231"/>
          </a:xfrm>
          <a:prstGeom prst="rect">
            <a:avLst/>
          </a:prstGeom>
        </p:spPr>
        <p:txBody>
          <a:bodyPr/>
          <a:lstStyle>
            <a:lvl1pPr algn="l">
              <a:defRPr sz="2500"/>
            </a:lvl1pPr>
          </a:lstStyle>
          <a:p>
            <a:r>
              <a:t>Titeltekst</a:t>
            </a:r>
          </a:p>
        </p:txBody>
      </p:sp>
      <p:sp>
        <p:nvSpPr>
          <p:cNvPr id="54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891017" y="1803378"/>
            <a:ext cx="7796542" cy="3997829"/>
          </a:xfrm>
          <a:prstGeom prst="rect">
            <a:avLst/>
          </a:prstGeom>
        </p:spPr>
        <p:txBody>
          <a:bodyPr lIns="45718" tIns="45718" rIns="45718" bIns="45718"/>
          <a:lstStyle>
            <a:lvl1pPr marL="344486" indent="-344486" algn="l">
              <a:buClr>
                <a:schemeClr val="accent6"/>
              </a:buClr>
              <a:buSzPct val="90000"/>
              <a:buChar char="▪"/>
            </a:lvl1pPr>
            <a:lvl2pPr marL="832907" indent="-375707" algn="l">
              <a:buClr>
                <a:schemeClr val="accent6"/>
              </a:buClr>
              <a:buSzPct val="90000"/>
              <a:buChar char="▪"/>
            </a:lvl2pPr>
            <a:lvl3pPr marL="1345008" indent="-430608" algn="l">
              <a:buClr>
                <a:schemeClr val="accent6"/>
              </a:buClr>
              <a:buSzPct val="90000"/>
              <a:buChar char="▪"/>
            </a:lvl3pPr>
            <a:lvl4pPr marL="1854654" indent="-483054" algn="l">
              <a:buClr>
                <a:schemeClr val="accent6"/>
              </a:buClr>
              <a:buSzPct val="90000"/>
              <a:buChar char="▪"/>
            </a:lvl4pPr>
            <a:lvl5pPr marL="2402945" indent="-574145" algn="l">
              <a:buClr>
                <a:schemeClr val="accent6"/>
              </a:buClr>
              <a:buSzPct val="90000"/>
              <a:buChar char="▪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pic>
        <p:nvPicPr>
          <p:cNvPr id="55" name="WEST_logo-WIT.png" descr="WEST_logo-W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ussen titeldia Blauw">
    <p:bg>
      <p:bgPr>
        <a:solidFill>
          <a:srgbClr val="1C18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eltekst"/>
          <p:cNvSpPr txBox="1">
            <a:spLocks noGrp="1"/>
          </p:cNvSpPr>
          <p:nvPr>
            <p:ph type="title"/>
          </p:nvPr>
        </p:nvSpPr>
        <p:spPr>
          <a:xfrm>
            <a:off x="810122" y="743009"/>
            <a:ext cx="7958333" cy="1077231"/>
          </a:xfrm>
          <a:prstGeom prst="rect">
            <a:avLst/>
          </a:prstGeom>
        </p:spPr>
        <p:txBody>
          <a:bodyPr/>
          <a:lstStyle>
            <a:lvl1pPr algn="l">
              <a:defRPr sz="2500"/>
            </a:lvl1pPr>
          </a:lstStyle>
          <a:p>
            <a:r>
              <a:t>Titeltekst</a:t>
            </a:r>
          </a:p>
        </p:txBody>
      </p:sp>
      <p:sp>
        <p:nvSpPr>
          <p:cNvPr id="64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891017" y="1803378"/>
            <a:ext cx="7796542" cy="3997829"/>
          </a:xfrm>
          <a:prstGeom prst="rect">
            <a:avLst/>
          </a:prstGeom>
        </p:spPr>
        <p:txBody>
          <a:bodyPr lIns="45718" tIns="45718" rIns="45718" bIns="45718"/>
          <a:lstStyle>
            <a:lvl1pPr marL="344486" indent="-344486" algn="l">
              <a:buClr>
                <a:schemeClr val="accent6"/>
              </a:buClr>
              <a:buSzPct val="90000"/>
              <a:buChar char="▪"/>
            </a:lvl1pPr>
            <a:lvl2pPr marL="832907" indent="-375707" algn="l">
              <a:buClr>
                <a:schemeClr val="accent6"/>
              </a:buClr>
              <a:buSzPct val="90000"/>
              <a:buChar char="▪"/>
            </a:lvl2pPr>
            <a:lvl3pPr marL="1345008" indent="-430608" algn="l">
              <a:buClr>
                <a:schemeClr val="accent6"/>
              </a:buClr>
              <a:buSzPct val="90000"/>
              <a:buChar char="▪"/>
            </a:lvl3pPr>
            <a:lvl4pPr marL="1854654" indent="-483054" algn="l">
              <a:buClr>
                <a:schemeClr val="accent6"/>
              </a:buClr>
              <a:buSzPct val="90000"/>
              <a:buChar char="▪"/>
            </a:lvl4pPr>
            <a:lvl5pPr marL="2402945" indent="-574145" algn="l">
              <a:buClr>
                <a:schemeClr val="accent6"/>
              </a:buClr>
              <a:buSzPct val="90000"/>
              <a:buChar char="▪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pic>
        <p:nvPicPr>
          <p:cNvPr id="65" name="WEST_logo-WIT.png" descr="WEST_logo-W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ussen titeldia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eltekst"/>
          <p:cNvSpPr txBox="1">
            <a:spLocks noGrp="1"/>
          </p:cNvSpPr>
          <p:nvPr>
            <p:ph type="title"/>
          </p:nvPr>
        </p:nvSpPr>
        <p:spPr>
          <a:xfrm>
            <a:off x="810122" y="743009"/>
            <a:ext cx="7958333" cy="1077231"/>
          </a:xfrm>
          <a:prstGeom prst="rect">
            <a:avLst/>
          </a:prstGeom>
        </p:spPr>
        <p:txBody>
          <a:bodyPr/>
          <a:lstStyle>
            <a:lvl1pPr algn="l">
              <a:defRPr sz="2500"/>
            </a:lvl1pPr>
          </a:lstStyle>
          <a:p>
            <a:r>
              <a:t>Titeltekst</a:t>
            </a:r>
          </a:p>
        </p:txBody>
      </p:sp>
      <p:sp>
        <p:nvSpPr>
          <p:cNvPr id="74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891017" y="1803378"/>
            <a:ext cx="7796542" cy="3997829"/>
          </a:xfrm>
          <a:prstGeom prst="rect">
            <a:avLst/>
          </a:prstGeom>
        </p:spPr>
        <p:txBody>
          <a:bodyPr lIns="45718" tIns="45718" rIns="45718" bIns="45718"/>
          <a:lstStyle>
            <a:lvl1pPr marL="344486" indent="-344486" algn="l">
              <a:buClr>
                <a:schemeClr val="accent6"/>
              </a:buClr>
              <a:buSzPct val="90000"/>
              <a:buChar char="▪"/>
            </a:lvl1pPr>
            <a:lvl2pPr marL="832907" indent="-375707" algn="l">
              <a:buClr>
                <a:schemeClr val="accent6"/>
              </a:buClr>
              <a:buSzPct val="90000"/>
              <a:buChar char="▪"/>
            </a:lvl2pPr>
            <a:lvl3pPr marL="1345008" indent="-430608" algn="l">
              <a:buClr>
                <a:schemeClr val="accent6"/>
              </a:buClr>
              <a:buSzPct val="90000"/>
              <a:buChar char="▪"/>
            </a:lvl3pPr>
            <a:lvl4pPr marL="1854654" indent="-483054" algn="l">
              <a:buClr>
                <a:schemeClr val="accent6"/>
              </a:buClr>
              <a:buSzPct val="90000"/>
              <a:buChar char="▪"/>
            </a:lvl4pPr>
            <a:lvl5pPr marL="2402945" indent="-574145" algn="l">
              <a:buClr>
                <a:schemeClr val="accent6"/>
              </a:buClr>
              <a:buSzPct val="90000"/>
              <a:buChar char="▪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pic>
        <p:nvPicPr>
          <p:cNvPr id="75" name="WEST_logo-WIT.png" descr="WEST_logo-W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ussen titeldia Wi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eltekst"/>
          <p:cNvSpPr txBox="1">
            <a:spLocks noGrp="1"/>
          </p:cNvSpPr>
          <p:nvPr>
            <p:ph type="title"/>
          </p:nvPr>
        </p:nvSpPr>
        <p:spPr>
          <a:xfrm>
            <a:off x="810122" y="743009"/>
            <a:ext cx="7958333" cy="1077231"/>
          </a:xfrm>
          <a:prstGeom prst="rect">
            <a:avLst/>
          </a:prstGeom>
        </p:spPr>
        <p:txBody>
          <a:bodyPr/>
          <a:lstStyle>
            <a:lvl1pPr algn="l">
              <a:defRPr sz="2500">
                <a:solidFill>
                  <a:srgbClr val="1C1845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84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891017" y="1803378"/>
            <a:ext cx="7796542" cy="3997829"/>
          </a:xfrm>
          <a:prstGeom prst="rect">
            <a:avLst/>
          </a:prstGeom>
        </p:spPr>
        <p:txBody>
          <a:bodyPr lIns="45718" tIns="45718" rIns="45718" bIns="45718"/>
          <a:lstStyle>
            <a:lvl1pPr marL="344486" indent="-344486" algn="l">
              <a:buClr>
                <a:schemeClr val="accent6"/>
              </a:buClr>
              <a:buSzPct val="90000"/>
              <a:buChar char="▪"/>
              <a:defRPr>
                <a:solidFill>
                  <a:srgbClr val="1C1845"/>
                </a:solidFill>
              </a:defRPr>
            </a:lvl1pPr>
            <a:lvl2pPr marL="832907" indent="-375707" algn="l">
              <a:buClr>
                <a:schemeClr val="accent6"/>
              </a:buClr>
              <a:buSzPct val="90000"/>
              <a:buChar char="▪"/>
              <a:defRPr>
                <a:solidFill>
                  <a:srgbClr val="1C1845"/>
                </a:solidFill>
              </a:defRPr>
            </a:lvl2pPr>
            <a:lvl3pPr marL="1345008" indent="-430608" algn="l">
              <a:buClr>
                <a:schemeClr val="accent6"/>
              </a:buClr>
              <a:buSzPct val="90000"/>
              <a:buChar char="▪"/>
              <a:defRPr>
                <a:solidFill>
                  <a:srgbClr val="1C1845"/>
                </a:solidFill>
              </a:defRPr>
            </a:lvl3pPr>
            <a:lvl4pPr marL="1854654" indent="-483054" algn="l">
              <a:buClr>
                <a:schemeClr val="accent6"/>
              </a:buClr>
              <a:buSzPct val="90000"/>
              <a:buChar char="▪"/>
              <a:defRPr>
                <a:solidFill>
                  <a:srgbClr val="1C1845"/>
                </a:solidFill>
              </a:defRPr>
            </a:lvl4pPr>
            <a:lvl5pPr marL="2402945" indent="-574145" algn="l">
              <a:buClr>
                <a:schemeClr val="accent6"/>
              </a:buClr>
              <a:buSzPct val="90000"/>
              <a:buChar char="▪"/>
              <a:defRPr>
                <a:solidFill>
                  <a:srgbClr val="1C1845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pic>
        <p:nvPicPr>
          <p:cNvPr id="85" name="WEST_logo-WIT.png" descr="WEST_logo-W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WEST_logo.png" descr="WES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2041" y="5495905"/>
            <a:ext cx="1915728" cy="1077231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Klik om de titel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4626"/>
            <a:ext cx="12192000" cy="94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69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eldia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nl-NL" dirty="0"/>
              <a:t>16 april 2024</a:t>
            </a:r>
            <a:endParaRPr dirty="0"/>
          </a:p>
        </p:txBody>
      </p:sp>
      <p:sp>
        <p:nvSpPr>
          <p:cNvPr id="15" name="Google Shape;1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537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6B794E-FFA8-2617-DE78-B4252918D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BF33835-047E-B5BA-0822-BAEFF2086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7AE82C9-8380-FC4E-F9B8-F3CA1FCB5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16 april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9C31CD-819E-19E3-6933-A7295EF48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D7010A-49D9-24A0-D2C5-36146CAB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A718-3615-F54C-90DF-F03E48B080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0195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28A13B-F1E2-E60E-BCE7-62A913875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A87531-83A3-63DE-ED11-217A55D68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86386F-6E9E-6FCB-C9F8-0358304D9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16 april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165E8A9-429C-ACFE-21FA-D566A0930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523E74F-AF18-7D4C-549E-83975CF13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A718-3615-F54C-90DF-F03E48B080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6508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F4B2D6-8116-D5FF-3621-A1791D2D9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3527826-0317-5027-1AC6-F20A516CB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4AB5226-9F21-8768-84EA-D490FD227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16 april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FE4270-12F0-433D-1779-12C6AA4FA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934EAF3-5B6B-F7F7-EB54-920344425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A718-3615-F54C-90DF-F03E48B080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5488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4A0227-6520-720D-2D8D-FE279DF46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91DE2F8-6D68-CED7-BC03-0FCD850C11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2FDDB75-A2CF-0DFD-DB1D-015868096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6A8BA3A-056C-049F-4F69-8219B9563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16 april 2024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6124EE1-5788-5A14-185A-D9A6082DE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B306F46-8568-F948-D0EF-CCF857EED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A718-3615-F54C-90DF-F03E48B080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9572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DDF869-21EE-7207-F528-EC320773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6E00134-42B4-6A96-2D44-2C84AC6E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29F8ED5-00B0-3CAE-F75B-1EE87F151B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D84AB48-F73E-041A-B2F0-D2FC8B63A3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CB2BF83-25EA-248C-9B9D-8425F45A08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6488BA4-7643-886E-6B80-F4BBAA6A4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16 april 2024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736CA61-3402-48B4-20D5-A7FF65143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CEA52B6-293D-48F4-327B-D079D2AA4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A718-3615-F54C-90DF-F03E48B080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2763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9ACFB-9819-CBF2-6E26-0EEE050B4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1879529-3E60-B927-9CC8-BDDEDAAFD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16 april 2024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23BBAA3-8A8F-BD54-48ED-2618757C3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D151A73-64A8-4CBD-24E1-F68D38E40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A718-3615-F54C-90DF-F03E48B080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9915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2ED46A4-6146-F564-BE63-F6CFB8279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16 april 2024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FE5D035-9F76-EB68-30B9-0E6CD1879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9EE10C-8095-68DF-8E94-B207FCC3B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A718-3615-F54C-90DF-F03E48B080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79178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A3F0A5-D987-91F6-0CF8-01A8785D8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846A63B-25D1-717F-5226-056DD488F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C611A94-B414-BA04-7EE8-7810D22B0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109CB2B-5CE6-1BDB-90C5-AF1C3096F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16 april 2024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CC1B8AB-A5B4-83F4-D5EA-C6C841EE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3D2F1E-A9E8-ECA7-44F2-1DCA3B9D9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A718-3615-F54C-90DF-F03E48B080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7826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61C69D-1D55-98DF-6569-C3816FBE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4A8DFA1-A2EE-734A-4BBB-310C999E2F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992D1D0-E55E-D7D4-AD20-3CF3EB794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7C1E51B-1F5F-1481-7CC7-9C50FFB61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16 april 2024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508FD8A-F62E-927A-5B39-44CB1B563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30C9FC9-CA47-56C0-7891-A8F8D56F8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A718-3615-F54C-90DF-F03E48B080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1186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9E6B6A-6286-5363-CFC3-DEF0599AF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CC0C1DE-8D11-A36E-7935-EB8A1262A3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50311E5-4250-ED65-7282-4EA0E6604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16 april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6F772DA-B84F-6087-98C0-FDD85B66C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EAE304A-39DE-3507-4895-34D6FE210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A718-3615-F54C-90DF-F03E48B080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6752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D0440DF-190F-1C7B-64D7-CB737652AB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2D37353-068E-C7AF-8A89-48D49183B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82E7EEA-7D4D-FB5A-5872-DB8BE7599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16 april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581290-672F-C09D-20F7-37369D8B3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B52BE9-9A78-282F-0F2F-664612234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A718-3615-F54C-90DF-F03E48B080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059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BB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uwe_gloed.png" descr="Blauwe_glo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41805" y="-2"/>
            <a:ext cx="970014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WEST_logo-WIT.png" descr="WEST_logo-WIT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eltekst"/>
          <p:cNvSpPr txBox="1">
            <a:spLocks noGrp="1"/>
          </p:cNvSpPr>
          <p:nvPr>
            <p:ph type="title"/>
          </p:nvPr>
        </p:nvSpPr>
        <p:spPr>
          <a:xfrm>
            <a:off x="3336966" y="1978933"/>
            <a:ext cx="5518068" cy="986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Titeltekst</a:t>
            </a:r>
          </a:p>
        </p:txBody>
      </p:sp>
      <p:sp>
        <p:nvSpPr>
          <p:cNvPr id="5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1828800" y="2978589"/>
            <a:ext cx="8534400" cy="175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6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436723" y="150687"/>
            <a:ext cx="358412" cy="35066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71" r:id="rId8"/>
  </p:sldLayoutIdLst>
  <p:transition spd="med"/>
  <p:hf hdr="0"/>
  <p:txStyles>
    <p:titleStyle>
      <a:lvl1pPr marL="0" marR="0" indent="0" algn="ctr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nl-NL" dirty="0"/>
              <a:t>16 april 2024</a:t>
            </a:r>
            <a:endParaRPr dirty="0"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14365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4A129B0-9518-26F2-5CC1-9FC1F91F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7F08812-2D2F-E204-4B6A-4D342650D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920E20F-EFF3-3DD9-A319-8271805A0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 dirty="0"/>
              <a:t>16 april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84B0AAE-18F0-B632-7A26-812496D273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307733-EA4E-EA03-7528-CBA92E24C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EA718-3615-F54C-90DF-F03E48B080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501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21.png"/><Relationship Id="rId12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7.png"/><Relationship Id="rId5" Type="http://schemas.openxmlformats.org/officeDocument/2006/relationships/image" Target="../media/image42.png"/><Relationship Id="rId10" Type="http://schemas.openxmlformats.org/officeDocument/2006/relationships/image" Target="../media/image46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6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WEST_logo-WIT.png" descr="WEST_logo-W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Titel 1"/>
          <p:cNvSpPr txBox="1">
            <a:spLocks noGrp="1"/>
          </p:cNvSpPr>
          <p:nvPr>
            <p:ph type="ctrTitle"/>
          </p:nvPr>
        </p:nvSpPr>
        <p:spPr>
          <a:xfrm>
            <a:off x="4182093" y="1937863"/>
            <a:ext cx="5518068" cy="98659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96111">
              <a:defRPr sz="6370"/>
            </a:lvl1pPr>
          </a:lstStyle>
          <a:p>
            <a:r>
              <a:rPr lang="nl-NL" sz="9800" i="0" u="none" strike="noStrike" cap="none" dirty="0">
                <a:solidFill>
                  <a:srgbClr val="1C1848"/>
                </a:solidFill>
                <a:latin typeface="Teko Medium"/>
                <a:ea typeface="Teko Medium"/>
                <a:cs typeface="Teko Medium"/>
                <a:sym typeface="Teko Medium"/>
              </a:rPr>
              <a:t>WELKOM</a:t>
            </a:r>
            <a:endParaRPr sz="6000" dirty="0">
              <a:solidFill>
                <a:srgbClr val="1C1848"/>
              </a:solidFill>
            </a:endParaRPr>
          </a:p>
        </p:txBody>
      </p:sp>
      <p:sp>
        <p:nvSpPr>
          <p:cNvPr id="99" name="Algemene ledenvergadering WEST…"/>
          <p:cNvSpPr txBox="1">
            <a:spLocks noGrp="1"/>
          </p:cNvSpPr>
          <p:nvPr>
            <p:ph type="subTitle" sz="quarter" idx="1"/>
          </p:nvPr>
        </p:nvSpPr>
        <p:spPr>
          <a:xfrm>
            <a:off x="2189018" y="3077540"/>
            <a:ext cx="9698182" cy="283835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70000"/>
              </a:lnSpc>
            </a:pPr>
            <a:endParaRPr lang="nl-NL" sz="3200" dirty="0">
              <a:solidFill>
                <a:srgbClr val="1C1848"/>
              </a:solidFill>
              <a:latin typeface="Teko Medium"/>
              <a:cs typeface="Teko Medium"/>
            </a:endParaRPr>
          </a:p>
          <a:p>
            <a:pPr>
              <a:lnSpc>
                <a:spcPct val="70000"/>
              </a:lnSpc>
            </a:pPr>
            <a:endParaRPr lang="nl-NL" sz="3200" dirty="0">
              <a:solidFill>
                <a:srgbClr val="1C1848"/>
              </a:solidFill>
              <a:latin typeface="Teko Medium"/>
              <a:cs typeface="Teko Medium"/>
            </a:endParaRP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nl-NL" sz="7700" dirty="0">
                <a:latin typeface="Teko Medium"/>
                <a:cs typeface="Teko Medium"/>
              </a:rPr>
              <a:t>ALV </a:t>
            </a:r>
            <a:r>
              <a:rPr sz="7700" dirty="0">
                <a:latin typeface="Teko Medium"/>
                <a:cs typeface="Teko Medium"/>
              </a:rPr>
              <a:t>WEST</a:t>
            </a:r>
            <a:r>
              <a:rPr lang="nl-NL" sz="7700" dirty="0">
                <a:latin typeface="Teko Medium"/>
                <a:cs typeface="Teko Medium"/>
              </a:rPr>
              <a:t> </a:t>
            </a:r>
          </a:p>
          <a:p>
            <a:pPr>
              <a:lnSpc>
                <a:spcPct val="70000"/>
              </a:lnSpc>
              <a:spcBef>
                <a:spcPts val="1600"/>
              </a:spcBef>
              <a:spcAft>
                <a:spcPts val="600"/>
              </a:spcAft>
            </a:pPr>
            <a:r>
              <a:rPr sz="7700" dirty="0">
                <a:latin typeface="Teko Medium"/>
                <a:cs typeface="Teko Medium"/>
              </a:rPr>
              <a:t>1</a:t>
            </a:r>
            <a:r>
              <a:rPr lang="nl-NL" sz="7700" dirty="0">
                <a:latin typeface="Teko Medium"/>
                <a:cs typeface="Teko Medium"/>
              </a:rPr>
              <a:t>4-04-</a:t>
            </a:r>
            <a:r>
              <a:rPr sz="7700" dirty="0">
                <a:latin typeface="Teko Medium"/>
                <a:cs typeface="Teko Medium"/>
              </a:rPr>
              <a:t>20</a:t>
            </a:r>
            <a:r>
              <a:rPr lang="nl-NL" sz="7700" dirty="0">
                <a:latin typeface="Teko Medium"/>
                <a:cs typeface="Teko Medium"/>
              </a:rPr>
              <a:t>25</a:t>
            </a:r>
            <a:endParaRPr sz="7700" dirty="0">
              <a:latin typeface="Teko Medium"/>
              <a:cs typeface="Teko Medium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E9A65713-C4BE-BDA2-D950-121BCC268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4;p6">
            <a:extLst>
              <a:ext uri="{FF2B5EF4-FFF2-40B4-BE49-F238E27FC236}">
                <a16:creationId xmlns:a16="http://schemas.microsoft.com/office/drawing/2014/main" id="{9E252252-7747-2C30-27BD-B03CB08C326A}"/>
              </a:ext>
            </a:extLst>
          </p:cNvPr>
          <p:cNvSpPr txBox="1">
            <a:spLocks/>
          </p:cNvSpPr>
          <p:nvPr/>
        </p:nvSpPr>
        <p:spPr>
          <a:xfrm>
            <a:off x="273902" y="630189"/>
            <a:ext cx="3279288" cy="132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848"/>
              </a:buClr>
              <a:buSzPts val="4800"/>
              <a:buFont typeface="Teko Medium"/>
              <a:buNone/>
              <a:tabLst/>
              <a:defRPr/>
            </a:pPr>
            <a:r>
              <a:rPr lang="nl-NL" sz="4400" dirty="0">
                <a:latin typeface="Teko Medium"/>
                <a:cs typeface="Teko Medium"/>
              </a:rPr>
              <a:t>GEBIEDEN WEST</a:t>
            </a:r>
            <a:endParaRPr kumimoji="0" lang="nl-NL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5" name="Afbeelding 4" descr="Afbeelding met tekst, kaart&#10;&#10;Door AI gegenereerde inhoud is mogelijk onjuist.">
            <a:extLst>
              <a:ext uri="{FF2B5EF4-FFF2-40B4-BE49-F238E27FC236}">
                <a16:creationId xmlns:a16="http://schemas.microsoft.com/office/drawing/2014/main" id="{FEF925AE-B4CC-7D19-964B-46616F0E1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698" y="297673"/>
            <a:ext cx="7772400" cy="626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509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4;p6">
            <a:extLst>
              <a:ext uri="{FF2B5EF4-FFF2-40B4-BE49-F238E27FC236}">
                <a16:creationId xmlns:a16="http://schemas.microsoft.com/office/drawing/2014/main" id="{8AB28D87-4D4A-7FFA-D214-13650272217A}"/>
              </a:ext>
            </a:extLst>
          </p:cNvPr>
          <p:cNvSpPr txBox="1">
            <a:spLocks/>
          </p:cNvSpPr>
          <p:nvPr/>
        </p:nvSpPr>
        <p:spPr>
          <a:xfrm>
            <a:off x="292308" y="368256"/>
            <a:ext cx="7376495" cy="1013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848"/>
              </a:buClr>
              <a:buSzPts val="4800"/>
              <a:buFont typeface="Teko Medium"/>
              <a:buNone/>
              <a:tabLst/>
              <a:defRPr/>
            </a:pPr>
            <a:r>
              <a:rPr lang="nl-NL" sz="4400" dirty="0">
                <a:solidFill>
                  <a:srgbClr val="ADBD15"/>
                </a:solidFill>
                <a:latin typeface="Teko Medium"/>
                <a:cs typeface="Teko Medium"/>
              </a:rPr>
              <a:t>BESTUUR WEST</a:t>
            </a:r>
            <a:endParaRPr kumimoji="0" lang="nl-NL" sz="4200" b="0" i="0" u="none" strike="noStrike" kern="0" cap="none" spc="0" normalizeH="0" baseline="0" noProof="0" dirty="0">
              <a:ln>
                <a:noFill/>
              </a:ln>
              <a:solidFill>
                <a:srgbClr val="ADBD1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4" name="Google Shape;187;p13">
            <a:extLst>
              <a:ext uri="{FF2B5EF4-FFF2-40B4-BE49-F238E27FC236}">
                <a16:creationId xmlns:a16="http://schemas.microsoft.com/office/drawing/2014/main" id="{403CCF56-2160-795C-711D-9B4D2DFF05A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264" r="-1" b="3068"/>
          <a:stretch/>
        </p:blipFill>
        <p:spPr>
          <a:xfrm>
            <a:off x="10309472" y="5781614"/>
            <a:ext cx="1315082" cy="707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 met Menselijk gezicht, tekst, persoon, schermopname&#10;&#10;Door AI gegenereerde inhoud is mogelijk onjuist.">
            <a:extLst>
              <a:ext uri="{FF2B5EF4-FFF2-40B4-BE49-F238E27FC236}">
                <a16:creationId xmlns:a16="http://schemas.microsoft.com/office/drawing/2014/main" id="{21E4A3D7-1E10-B82C-CD3F-270AC1C3B6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629" y="368256"/>
            <a:ext cx="6710796" cy="6131280"/>
          </a:xfrm>
          <a:prstGeom prst="rect">
            <a:avLst/>
          </a:prstGeo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187978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34FFDB31-3897-79F2-C351-0BD6AF306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7;p13">
            <a:extLst>
              <a:ext uri="{FF2B5EF4-FFF2-40B4-BE49-F238E27FC236}">
                <a16:creationId xmlns:a16="http://schemas.microsoft.com/office/drawing/2014/main" id="{D9AC2474-6F64-FC96-6F00-9960D7DC0BA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264" r="-1" b="3068"/>
          <a:stretch/>
        </p:blipFill>
        <p:spPr>
          <a:xfrm>
            <a:off x="10309472" y="5781614"/>
            <a:ext cx="1315082" cy="7076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59E6EFCF-2067-9E95-42E8-BF4F14310D38}"/>
              </a:ext>
            </a:extLst>
          </p:cNvPr>
          <p:cNvSpPr txBox="1">
            <a:spLocks/>
          </p:cNvSpPr>
          <p:nvPr/>
        </p:nvSpPr>
        <p:spPr>
          <a:xfrm>
            <a:off x="1313144" y="1798431"/>
            <a:ext cx="3837709" cy="3983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Economische Zaken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Ruimtelijke Economie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Stadsbeheer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Wijkteams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Energieteam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Team Circulariteit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Mobiliteit</a:t>
            </a:r>
          </a:p>
          <a:p>
            <a:pPr algn="l"/>
            <a:endParaRPr lang="nl-NL" sz="16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endParaRPr lang="nl-NL" sz="16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endParaRPr lang="nl-NL" sz="16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vast veel meer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343F57BD-9DC3-59F6-2DDE-0AF55F834059}"/>
              </a:ext>
            </a:extLst>
          </p:cNvPr>
          <p:cNvSpPr txBox="1">
            <a:spLocks/>
          </p:cNvSpPr>
          <p:nvPr/>
        </p:nvSpPr>
        <p:spPr>
          <a:xfrm>
            <a:off x="486550" y="291710"/>
            <a:ext cx="11553050" cy="107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  <a:tabLst/>
              <a:defRPr/>
            </a:pPr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DANK GEMEENTE </a:t>
            </a:r>
            <a:r>
              <a:rPr lang="nl-NL" sz="3600" dirty="0">
                <a:solidFill>
                  <a:srgbClr val="FFFFFF"/>
                </a:solidFill>
                <a:latin typeface="Teko Medium"/>
                <a:cs typeface="Teko Medium"/>
              </a:rPr>
              <a:t>GRONINGEN</a:t>
            </a:r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 </a:t>
            </a:r>
            <a:r>
              <a:rPr lang="nl-NL" sz="3600" dirty="0">
                <a:solidFill>
                  <a:srgbClr val="1C1848"/>
                </a:solidFill>
                <a:latin typeface="Teko Medium"/>
                <a:cs typeface="Teko Medium"/>
              </a:rPr>
              <a:t>VOOR SAMENWERKINGEN</a:t>
            </a:r>
            <a:endParaRPr kumimoji="0" lang="nl-NL" sz="3400" b="0" i="0" u="none" strike="noStrike" kern="0" cap="none" spc="0" normalizeH="0" baseline="0" noProof="0" dirty="0">
              <a:ln>
                <a:noFill/>
              </a:ln>
              <a:solidFill>
                <a:srgbClr val="1C18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B57BCB1-EE82-03B2-761B-0DDBA312AE04}"/>
              </a:ext>
            </a:extLst>
          </p:cNvPr>
          <p:cNvSpPr txBox="1">
            <a:spLocks/>
          </p:cNvSpPr>
          <p:nvPr/>
        </p:nvSpPr>
        <p:spPr>
          <a:xfrm>
            <a:off x="5811308" y="1798431"/>
            <a:ext cx="3837709" cy="5454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Zorg &amp; Welzijn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Cultuur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Milieudienst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Ingenieursbureau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Juridische Zaken 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Openbare Orde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Bestuursadviseurs College</a:t>
            </a:r>
          </a:p>
          <a:p>
            <a:pPr algn="l"/>
            <a:endParaRPr lang="nl-NL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8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7;p13">
            <a:extLst>
              <a:ext uri="{FF2B5EF4-FFF2-40B4-BE49-F238E27FC236}">
                <a16:creationId xmlns:a16="http://schemas.microsoft.com/office/drawing/2014/main" id="{403CCF56-2160-795C-711D-9B4D2DFF05A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264" r="-1" b="3068"/>
          <a:stretch/>
        </p:blipFill>
        <p:spPr>
          <a:xfrm>
            <a:off x="10309472" y="5781614"/>
            <a:ext cx="1315082" cy="7076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49E97A05-2704-D89B-F07C-D32F567B5BAF}"/>
              </a:ext>
            </a:extLst>
          </p:cNvPr>
          <p:cNvSpPr txBox="1">
            <a:spLocks/>
          </p:cNvSpPr>
          <p:nvPr/>
        </p:nvSpPr>
        <p:spPr>
          <a:xfrm>
            <a:off x="567446" y="1680883"/>
            <a:ext cx="6304409" cy="5454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4064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nl-N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kumimoji="0" lang="nl-NL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choon</a:t>
            </a: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, heel, veilig</a:t>
            </a:r>
          </a:p>
          <a:p>
            <a:pPr marL="457200" marR="0" lvl="0" indent="-4064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duurzaamheid (energie, circulair, mobiliteit)</a:t>
            </a:r>
          </a:p>
          <a:p>
            <a:pPr marL="457200" marR="0" lvl="0" indent="-4064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arbeidsmarkt</a:t>
            </a:r>
          </a:p>
          <a:p>
            <a:pPr marL="457200" marR="0" lvl="0" indent="-4064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nl-N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vestigingsklimaat &amp; c</a:t>
            </a:r>
            <a:r>
              <a:rPr kumimoji="0" lang="nl-NL" sz="2000" b="0" i="0" u="none" strike="noStrike" kern="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ultuur</a:t>
            </a:r>
          </a:p>
          <a:p>
            <a:pPr marL="457200" marR="0" lvl="0" indent="-4064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nl-N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kumimoji="0" lang="nl-NL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vents</a:t>
            </a: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 en </a:t>
            </a:r>
            <a:r>
              <a:rPr kumimoji="0" lang="nl-NL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communities</a:t>
            </a:r>
            <a:endParaRPr kumimoji="0" lang="nl-NL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  <a:p>
            <a:pPr marL="457200" marR="0" lvl="0" indent="-4064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nl-N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campusontwikkeling </a:t>
            </a:r>
            <a:endParaRPr kumimoji="0" lang="nl-NL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  <a:p>
            <a:pPr marL="457200" marR="0" lvl="0" indent="-4064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nl-N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</a:t>
            </a:r>
            <a:r>
              <a:rPr kumimoji="0" lang="nl-NL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obby</a:t>
            </a: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, geluid ondernemers laten horen bij politiek </a:t>
            </a:r>
          </a:p>
          <a:p>
            <a:pPr marL="457200" marR="0" lvl="0" indent="-4064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nl-N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</a:t>
            </a:r>
            <a:r>
              <a:rPr kumimoji="0" lang="nl-NL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obby</a:t>
            </a: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, geluid politiek laten horen bij ondernemers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81FAD00E-62A7-1F41-183C-C13DAF9CFE98}"/>
              </a:ext>
            </a:extLst>
          </p:cNvPr>
          <p:cNvSpPr txBox="1">
            <a:spLocks/>
          </p:cNvSpPr>
          <p:nvPr/>
        </p:nvSpPr>
        <p:spPr>
          <a:xfrm>
            <a:off x="486550" y="291710"/>
            <a:ext cx="7958332" cy="107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  <a:tabLst/>
              <a:defRPr/>
            </a:pPr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WAT DOET WEST</a:t>
            </a:r>
            <a:endParaRPr kumimoji="0" lang="nl-NL" sz="3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2F6FDAE-C6F1-0F65-6F00-7A6769F93B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6684" y="978452"/>
            <a:ext cx="4951035" cy="4563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89454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Afbeelding 4" descr="Afbeelding 4"/>
          <p:cNvPicPr>
            <a:picLocks noChangeAspect="1"/>
          </p:cNvPicPr>
          <p:nvPr/>
        </p:nvPicPr>
        <p:blipFill>
          <a:blip r:embed="rId2"/>
          <a:srcRect l="820" t="820" r="820" b="820"/>
          <a:stretch>
            <a:fillRect/>
          </a:stretch>
        </p:blipFill>
        <p:spPr>
          <a:xfrm>
            <a:off x="4693905" y="527240"/>
            <a:ext cx="5562782" cy="580352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Google Shape;124;p6">
            <a:extLst>
              <a:ext uri="{FF2B5EF4-FFF2-40B4-BE49-F238E27FC236}">
                <a16:creationId xmlns:a16="http://schemas.microsoft.com/office/drawing/2014/main" id="{FE9D337E-D7D0-8AE7-8ABE-334BA7872298}"/>
              </a:ext>
            </a:extLst>
          </p:cNvPr>
          <p:cNvSpPr txBox="1">
            <a:spLocks/>
          </p:cNvSpPr>
          <p:nvPr/>
        </p:nvSpPr>
        <p:spPr>
          <a:xfrm>
            <a:off x="834502" y="1100831"/>
            <a:ext cx="4065972" cy="4026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l-NL" sz="3200" i="1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“Hoe organiseer je respect, elkaar zien, plezier, </a:t>
            </a:r>
          </a:p>
          <a:p>
            <a:pPr algn="l"/>
            <a:r>
              <a:rPr lang="nl-NL" sz="3200" i="1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samen bouwen aan (nog) sterkere Groninger economie?”</a:t>
            </a:r>
            <a:endParaRPr kumimoji="0" lang="nl-NL" sz="5400" b="0" i="1" u="none" strike="noStrike" kern="0" cap="none" spc="0" normalizeH="0" baseline="0" noProof="0" dirty="0">
              <a:ln>
                <a:noFill/>
              </a:ln>
              <a:solidFill>
                <a:srgbClr val="1C1848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CCBB079-2994-FAE0-5245-7201DA15F53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6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Blauwe_gloed.png" descr="Blauwe_glo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927" y="124285"/>
            <a:ext cx="970014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WEST_logo-WIT.png" descr="WEST_logo-W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Titel 1"/>
          <p:cNvSpPr txBox="1">
            <a:spLocks noGrp="1"/>
          </p:cNvSpPr>
          <p:nvPr>
            <p:ph type="ctrTitle"/>
          </p:nvPr>
        </p:nvSpPr>
        <p:spPr>
          <a:xfrm>
            <a:off x="3726872" y="1978933"/>
            <a:ext cx="8107061" cy="2260558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nl-NL" sz="6000" dirty="0">
                <a:solidFill>
                  <a:srgbClr val="1C1848"/>
                </a:solidFill>
                <a:latin typeface="Teko Medium"/>
                <a:cs typeface="Teko Medium"/>
              </a:rPr>
              <a:t>ALGEMENE LEDENVERGADERING</a:t>
            </a:r>
            <a:endParaRPr dirty="0"/>
          </a:p>
        </p:txBody>
      </p:sp>
      <p:pic>
        <p:nvPicPr>
          <p:cNvPr id="108" name="Afbeelding" descr="Afbeeld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067" y="2664029"/>
            <a:ext cx="3140547" cy="43182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6906623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Wijzig tekst: klik 2x"/>
          <p:cNvSpPr txBox="1">
            <a:spLocks noGrp="1"/>
          </p:cNvSpPr>
          <p:nvPr>
            <p:ph type="title"/>
          </p:nvPr>
        </p:nvSpPr>
        <p:spPr>
          <a:xfrm>
            <a:off x="682800" y="501348"/>
            <a:ext cx="10498344" cy="107723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/>
            </a:lvl1pPr>
          </a:lstStyle>
          <a:p>
            <a:pPr algn="ctr"/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AGENDA ALGEMENE LEDENVERGADERING WEST 2025</a:t>
            </a:r>
            <a:endParaRPr sz="3600" dirty="0"/>
          </a:p>
        </p:txBody>
      </p:sp>
      <p:sp>
        <p:nvSpPr>
          <p:cNvPr id="102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2442151" y="1374692"/>
            <a:ext cx="6979641" cy="4679879"/>
          </a:xfrm>
          <a:prstGeom prst="rect">
            <a:avLst/>
          </a:prstGeom>
        </p:spPr>
        <p:txBody>
          <a:bodyPr lIns="46800">
            <a:noAutofit/>
          </a:bodyPr>
          <a:lstStyle/>
          <a:p>
            <a:pPr marL="365125" indent="-365125" defTabSz="795527">
              <a:lnSpc>
                <a:spcPct val="114000"/>
              </a:lnSpc>
              <a:buClrTx/>
              <a:buSzPct val="100000"/>
              <a:buFont typeface="Arial" panose="020B0604020202020204" pitchFamily="34" charset="0"/>
              <a:buChar char="•"/>
              <a:defRPr sz="2610"/>
            </a:pP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Vaststelling agenda en m</a:t>
            </a:r>
            <a:r>
              <a:rPr sz="2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ededelingen</a:t>
            </a:r>
            <a:endParaRPr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125" indent="-365125" defTabSz="795527">
              <a:lnSpc>
                <a:spcPct val="114000"/>
              </a:lnSpc>
              <a:buClrTx/>
              <a:buSzPct val="100000"/>
              <a:buChar char="•"/>
              <a:defRPr sz="2610"/>
            </a:pP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r>
              <a:rPr sz="2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otulen</a:t>
            </a:r>
            <a:r>
              <a:rPr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ALV 1</a:t>
            </a: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r>
              <a:rPr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2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april</a:t>
            </a:r>
            <a:r>
              <a:rPr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125" indent="-365125" defTabSz="795527">
              <a:lnSpc>
                <a:spcPct val="114000"/>
              </a:lnSpc>
              <a:buClrTx/>
              <a:buSzPct val="100000"/>
              <a:buFont typeface="Arial" panose="020B0604020202020204" pitchFamily="34" charset="0"/>
              <a:buChar char="•"/>
              <a:defRPr sz="2610"/>
            </a:pP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Vereniging</a:t>
            </a:r>
            <a:r>
              <a:rPr sz="2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verslag</a:t>
            </a:r>
            <a:r>
              <a:rPr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 + vooruitzicht 2025</a:t>
            </a:r>
            <a:endParaRPr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125" indent="-365125" defTabSz="795527">
              <a:lnSpc>
                <a:spcPct val="114000"/>
              </a:lnSpc>
              <a:buClrTx/>
              <a:buSzPct val="100000"/>
              <a:buChar char="•"/>
              <a:defRPr sz="2610"/>
            </a:pP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Financieel verslag </a:t>
            </a:r>
            <a:r>
              <a:rPr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</a:t>
            </a: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125" indent="-365125" defTabSz="795527">
              <a:lnSpc>
                <a:spcPct val="114000"/>
              </a:lnSpc>
              <a:buClrTx/>
              <a:buSzPct val="100000"/>
              <a:buChar char="•"/>
              <a:defRPr sz="2610"/>
            </a:pP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Begroting</a:t>
            </a:r>
            <a:r>
              <a:rPr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125" indent="-365125" defTabSz="795527">
              <a:lnSpc>
                <a:spcPct val="114000"/>
              </a:lnSpc>
              <a:buClrTx/>
              <a:buSzPct val="100000"/>
              <a:buChar char="•"/>
              <a:defRPr sz="2610"/>
            </a:pP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Reserveringen </a:t>
            </a:r>
            <a:r>
              <a:rPr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Ondernemersfonds Groningen</a:t>
            </a: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2025</a:t>
            </a:r>
            <a:endParaRPr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125" indent="-365125" defTabSz="795527">
              <a:lnSpc>
                <a:spcPct val="114000"/>
              </a:lnSpc>
              <a:buClrTx/>
              <a:buSzPct val="100000"/>
              <a:buChar char="•"/>
              <a:defRPr sz="2610"/>
            </a:pP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</a:t>
            </a:r>
            <a:r>
              <a:rPr sz="2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estuur</a:t>
            </a:r>
            <a:r>
              <a:rPr lang="nl-NL" sz="2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ssamenstelling</a:t>
            </a:r>
            <a:endParaRPr lang="nl-NL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125" indent="-365125" defTabSz="795527">
              <a:lnSpc>
                <a:spcPct val="114000"/>
              </a:lnSpc>
              <a:buClrTx/>
              <a:buSzPct val="100000"/>
              <a:buChar char="•"/>
              <a:defRPr sz="2610"/>
            </a:pPr>
            <a:r>
              <a:rPr lang="nl-NL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sz="2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ondvraag</a:t>
            </a:r>
            <a:endParaRPr lang="nl-NL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Blauwe_gloed.png" descr="Blauwe_glo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286" y="425888"/>
            <a:ext cx="970014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WEST_logo-WIT.png" descr="WEST_logo-W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Notulen ALV"/>
          <p:cNvSpPr txBox="1">
            <a:spLocks noGrp="1"/>
          </p:cNvSpPr>
          <p:nvPr>
            <p:ph type="ctrTitle"/>
          </p:nvPr>
        </p:nvSpPr>
        <p:spPr>
          <a:xfrm>
            <a:off x="3415303" y="1714499"/>
            <a:ext cx="7178634" cy="17526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sz="6000" dirty="0">
                <a:latin typeface="Teko Medium"/>
                <a:cs typeface="Teko Medium"/>
              </a:rPr>
              <a:t>WEST</a:t>
            </a:r>
            <a:r>
              <a:rPr lang="nl-NL" sz="6000" dirty="0">
                <a:solidFill>
                  <a:srgbClr val="ADBD15"/>
                </a:solidFill>
                <a:latin typeface="Teko Medium"/>
                <a:cs typeface="Teko Medium"/>
              </a:rPr>
              <a:t> </a:t>
            </a:r>
            <a:r>
              <a:rPr lang="nl-NL" sz="6000" dirty="0">
                <a:latin typeface="Teko Medium"/>
                <a:cs typeface="Teko Medium"/>
              </a:rPr>
              <a:t> NOTULEN ALV</a:t>
            </a:r>
            <a:endParaRPr dirty="0"/>
          </a:p>
        </p:txBody>
      </p:sp>
      <p:sp>
        <p:nvSpPr>
          <p:cNvPr id="117" name="11 april 202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nl-NL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r>
              <a:rPr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4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april</a:t>
            </a:r>
            <a:r>
              <a:rPr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nl-NL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8" name="Afbeelding" descr="Afbeeld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0803" y="2280494"/>
            <a:ext cx="3213901" cy="44128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CAE1D3-85B0-455A-6876-E6E848FD4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91" y="494925"/>
            <a:ext cx="11478185" cy="2190021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1C1848"/>
                </a:solidFill>
                <a:latin typeface="Teko Medium"/>
                <a:cs typeface="Teko Medium"/>
              </a:rPr>
              <a:t>WEST VERENIGINGSVERSLAG 2024 </a:t>
            </a:r>
            <a:br>
              <a:rPr lang="nl-NL" dirty="0">
                <a:solidFill>
                  <a:srgbClr val="1C1848"/>
                </a:solidFill>
                <a:latin typeface="Teko Medium"/>
                <a:cs typeface="Teko Medium"/>
              </a:rPr>
            </a:br>
            <a:r>
              <a:rPr lang="nl-NL" dirty="0">
                <a:solidFill>
                  <a:srgbClr val="1C1848"/>
                </a:solidFill>
                <a:latin typeface="Teko Medium"/>
                <a:cs typeface="Teko Medium"/>
              </a:rPr>
              <a:t>&amp; </a:t>
            </a:r>
            <a:br>
              <a:rPr lang="nl-NL" dirty="0">
                <a:solidFill>
                  <a:srgbClr val="1C1848"/>
                </a:solidFill>
                <a:latin typeface="Teko Medium"/>
                <a:cs typeface="Teko Medium"/>
              </a:rPr>
            </a:br>
            <a:r>
              <a:rPr lang="nl-NL" dirty="0">
                <a:solidFill>
                  <a:srgbClr val="1C1848"/>
                </a:solidFill>
                <a:latin typeface="Teko Medium"/>
                <a:cs typeface="Teko Medium"/>
              </a:rPr>
              <a:t>VOORUITZICHTEN 2025</a:t>
            </a:r>
            <a:endParaRPr lang="nl-NL" dirty="0">
              <a:solidFill>
                <a:srgbClr val="1C1848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837A06C-6754-F2D8-C8A0-6E332063B5F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034123" y="2964295"/>
            <a:ext cx="5964120" cy="1752601"/>
          </a:xfrm>
        </p:spPr>
        <p:txBody>
          <a:bodyPr/>
          <a:lstStyle/>
          <a:p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WEST hoort, ziet, ruikt, proeft en voelt wat er speelt in ondernemend Groningen. </a:t>
            </a:r>
          </a:p>
          <a:p>
            <a:endParaRPr lang="nl-NL" dirty="0"/>
          </a:p>
        </p:txBody>
      </p:sp>
      <p:pic>
        <p:nvPicPr>
          <p:cNvPr id="4" name="Afbeelding" descr="Afbeelding">
            <a:extLst>
              <a:ext uri="{FF2B5EF4-FFF2-40B4-BE49-F238E27FC236}">
                <a16:creationId xmlns:a16="http://schemas.microsoft.com/office/drawing/2014/main" id="{5254FA43-6994-C857-F68E-DC835CB8C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74" y="2823842"/>
            <a:ext cx="2224108" cy="3058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Afbeelding" descr="Afbeelding">
            <a:extLst>
              <a:ext uri="{FF2B5EF4-FFF2-40B4-BE49-F238E27FC236}">
                <a16:creationId xmlns:a16="http://schemas.microsoft.com/office/drawing/2014/main" id="{883FC126-B18A-4559-103C-92F6B360F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098" y="3616154"/>
            <a:ext cx="2751804" cy="32418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Afbeelding" descr="Afbeelding">
            <a:extLst>
              <a:ext uri="{FF2B5EF4-FFF2-40B4-BE49-F238E27FC236}">
                <a16:creationId xmlns:a16="http://schemas.microsoft.com/office/drawing/2014/main" id="{78FDAB55-B6F2-DD6B-3AAB-CCDEC665F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9338" y="2413128"/>
            <a:ext cx="2079250" cy="285493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670BE6C-DBD5-43C2-75E9-CB13DD3D75F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042149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8A0D67-4D34-BEF4-B261-637B091BB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3" y="560033"/>
            <a:ext cx="10710441" cy="986592"/>
          </a:xfrm>
        </p:spPr>
        <p:txBody>
          <a:bodyPr>
            <a:normAutofit fontScale="90000"/>
          </a:bodyPr>
          <a:lstStyle/>
          <a:p>
            <a:r>
              <a:rPr lang="nl-NL" sz="5400" dirty="0">
                <a:solidFill>
                  <a:srgbClr val="1C1848"/>
                </a:solidFill>
                <a:latin typeface="Teko Medium"/>
                <a:cs typeface="Teko Medium"/>
              </a:rPr>
              <a:t>WEST ACTIVITEITEN 2024 + INZET 2025</a:t>
            </a:r>
            <a:endParaRPr lang="nl-NL" sz="5400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568F5F6-423F-7A4D-AC5F-BD157BD8B8E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763229" y="1643605"/>
            <a:ext cx="5047262" cy="4717021"/>
          </a:xfrm>
        </p:spPr>
        <p:txBody>
          <a:bodyPr>
            <a:normAutofit/>
          </a:bodyPr>
          <a:lstStyle/>
          <a:p>
            <a:pPr marL="200526" indent="-200526" algn="l">
              <a:lnSpc>
                <a:spcPct val="124000"/>
              </a:lnSpc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Gebiedsbijeenkomsten Hoendiep, Corpus, Martini Trade Park, Zernike Campus, Kranenburg </a:t>
            </a:r>
          </a:p>
          <a:p>
            <a:pPr marL="200526" indent="-200526" algn="l">
              <a:lnSpc>
                <a:spcPct val="124000"/>
              </a:lnSpc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Fietstochten Zuidelijke Ringweg</a:t>
            </a:r>
          </a:p>
          <a:p>
            <a:pPr marL="200526" indent="-200526" algn="l">
              <a:lnSpc>
                <a:spcPct val="124000"/>
              </a:lnSpc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Diner wijkwinkelbesturen</a:t>
            </a:r>
          </a:p>
          <a:p>
            <a:pPr marL="200526" indent="-200526" algn="l">
              <a:lnSpc>
                <a:spcPct val="124000"/>
              </a:lnSpc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Groninger Ondernemers Academy</a:t>
            </a:r>
          </a:p>
          <a:p>
            <a:pPr marL="200526" indent="-200526" algn="l">
              <a:lnSpc>
                <a:spcPct val="124000"/>
              </a:lnSpc>
              <a:buClrTx/>
              <a:buSzPct val="100000"/>
              <a:buFontTx/>
              <a:buChar char="•"/>
            </a:pPr>
            <a:r>
              <a:rPr lang="nl-NL" i="1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Kroton Beach WEST</a:t>
            </a:r>
          </a:p>
          <a:p>
            <a:pPr marL="200526" indent="-200526" algn="l">
              <a:lnSpc>
                <a:spcPct val="124000"/>
              </a:lnSpc>
              <a:buClrTx/>
              <a:buSzPct val="100000"/>
              <a:buFontTx/>
              <a:buChar char="•"/>
            </a:pPr>
            <a:r>
              <a:rPr lang="nl-NL" i="1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Halve Marathon vanaf Zernike</a:t>
            </a:r>
          </a:p>
          <a:p>
            <a:pPr marL="200526" indent="-200526" algn="l">
              <a:lnSpc>
                <a:spcPct val="124000"/>
              </a:lnSpc>
              <a:buClrTx/>
              <a:buSzPct val="100000"/>
              <a:buFontTx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Reclamebelasting</a:t>
            </a:r>
          </a:p>
          <a:p>
            <a:pPr marL="200526" indent="-200526" algn="l">
              <a:lnSpc>
                <a:spcPct val="124000"/>
              </a:lnSpc>
              <a:buClrTx/>
              <a:buSzPct val="100000"/>
              <a:buFontTx/>
              <a:buChar char="•"/>
            </a:pPr>
            <a:r>
              <a:rPr lang="nl-NL" i="1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Komst AZC Eemsgolaan</a:t>
            </a:r>
          </a:p>
          <a:p>
            <a:pPr>
              <a:lnSpc>
                <a:spcPct val="150000"/>
              </a:lnSpc>
            </a:pP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67D8376-3208-0D6D-7FA3-247C0FA9C4D3}"/>
              </a:ext>
            </a:extLst>
          </p:cNvPr>
          <p:cNvSpPr txBox="1"/>
          <p:nvPr/>
        </p:nvSpPr>
        <p:spPr>
          <a:xfrm>
            <a:off x="6515848" y="1574157"/>
            <a:ext cx="5047262" cy="47551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00526" indent="-200526" hangingPunct="1">
              <a:lnSpc>
                <a:spcPct val="114000"/>
              </a:lnSpc>
              <a:spcBef>
                <a:spcPts val="1000"/>
              </a:spcBef>
              <a:buClrTx/>
              <a:buSzPct val="100000"/>
              <a:buFontTx/>
              <a:buChar char="•"/>
            </a:pPr>
            <a:r>
              <a:rPr lang="nl-NL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Marketing Groningen 2.0</a:t>
            </a:r>
          </a:p>
          <a:p>
            <a:pPr marL="200526" indent="-200526" hangingPunct="1">
              <a:lnSpc>
                <a:spcPct val="114000"/>
              </a:lnSpc>
              <a:spcBef>
                <a:spcPts val="1000"/>
              </a:spcBef>
              <a:buClrTx/>
              <a:buSzPct val="100000"/>
              <a:buFontTx/>
              <a:buChar char="•"/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Groningen trots Circulair</a:t>
            </a:r>
          </a:p>
          <a:p>
            <a:pPr marL="200526" indent="-200526" hangingPunct="1">
              <a:lnSpc>
                <a:spcPct val="114000"/>
              </a:lnSpc>
              <a:spcBef>
                <a:spcPts val="1000"/>
              </a:spcBef>
              <a:buClrTx/>
              <a:buSzPct val="100000"/>
              <a:buFontTx/>
              <a:buChar char="•"/>
            </a:pPr>
            <a:r>
              <a:rPr lang="nl-NL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Wijkpaleis </a:t>
            </a:r>
            <a:r>
              <a:rPr lang="nl-NL" sz="2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Paddepoel</a:t>
            </a:r>
            <a:endParaRPr lang="nl-NL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00526" indent="-200526" hangingPunct="1">
              <a:lnSpc>
                <a:spcPct val="114000"/>
              </a:lnSpc>
              <a:spcBef>
                <a:spcPts val="1000"/>
              </a:spcBef>
              <a:buClrTx/>
              <a:buSzPct val="100000"/>
              <a:buFontTx/>
              <a:buChar char="•"/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Gebiedsvisie Corpus den Hoorn</a:t>
            </a:r>
          </a:p>
          <a:p>
            <a:pPr marL="200526" indent="-200526" hangingPunct="1">
              <a:lnSpc>
                <a:spcPct val="114000"/>
              </a:lnSpc>
              <a:spcBef>
                <a:spcPts val="1000"/>
              </a:spcBef>
              <a:buClrTx/>
              <a:buSzPct val="100000"/>
              <a:buFontTx/>
              <a:buChar char="•"/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Oriëntatie Niemeyer</a:t>
            </a:r>
          </a:p>
          <a:p>
            <a:pPr marL="200526" indent="-200526" hangingPunct="1">
              <a:lnSpc>
                <a:spcPct val="114000"/>
              </a:lnSpc>
              <a:spcBef>
                <a:spcPts val="1000"/>
              </a:spcBef>
              <a:buClrTx/>
              <a:buSzPct val="100000"/>
              <a:buFontTx/>
              <a:buChar char="•"/>
            </a:pPr>
            <a:r>
              <a:rPr lang="nl-NL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Suikerzijde komt in uitvoering </a:t>
            </a:r>
          </a:p>
          <a:p>
            <a:pPr marL="200526" indent="-200526" hangingPunct="1">
              <a:lnSpc>
                <a:spcPct val="114000"/>
              </a:lnSpc>
              <a:spcBef>
                <a:spcPts val="1000"/>
              </a:spcBef>
              <a:buClrTx/>
              <a:buSzPct val="100000"/>
              <a:buFontTx/>
              <a:buChar char="•"/>
            </a:pPr>
            <a:r>
              <a:rPr lang="nl-NL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Werkpro naar </a:t>
            </a:r>
            <a:r>
              <a:rPr lang="nl-NL" sz="2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Century</a:t>
            </a:r>
            <a:r>
              <a:rPr lang="nl-NL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00526" indent="-200526" hangingPunct="1">
              <a:lnSpc>
                <a:spcPct val="114000"/>
              </a:lnSpc>
              <a:spcBef>
                <a:spcPts val="1000"/>
              </a:spcBef>
              <a:buClrTx/>
              <a:buSzPct val="100000"/>
              <a:buFontTx/>
              <a:buChar char="•"/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Oosterpoort in combinatie met Martini Plaza</a:t>
            </a:r>
          </a:p>
          <a:p>
            <a:pPr marL="200526" indent="-200526" hangingPunct="1">
              <a:lnSpc>
                <a:spcPct val="114000"/>
              </a:lnSpc>
              <a:spcBef>
                <a:spcPts val="1000"/>
              </a:spcBef>
              <a:buClrTx/>
              <a:buSzPct val="100000"/>
              <a:buFontTx/>
              <a:buChar char="•"/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Westelijke Ring</a:t>
            </a:r>
          </a:p>
        </p:txBody>
      </p:sp>
    </p:spTree>
    <p:extLst>
      <p:ext uri="{BB962C8B-B14F-4D97-AF65-F5344CB8AC3E}">
        <p14:creationId xmlns:p14="http://schemas.microsoft.com/office/powerpoint/2010/main" val="92254016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324" y="1373060"/>
            <a:ext cx="5783352" cy="4619880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Titel 1"/>
          <p:cNvSpPr txBox="1">
            <a:spLocks noGrp="1"/>
          </p:cNvSpPr>
          <p:nvPr>
            <p:ph type="title"/>
          </p:nvPr>
        </p:nvSpPr>
        <p:spPr>
          <a:xfrm>
            <a:off x="318512" y="532428"/>
            <a:ext cx="7958333" cy="107723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WEST &amp; </a:t>
            </a:r>
            <a:r>
              <a:rPr lang="nl-NL" sz="3600" dirty="0">
                <a:solidFill>
                  <a:srgbClr val="1C1848"/>
                </a:solidFill>
                <a:latin typeface="Teko Medium"/>
                <a:cs typeface="Teko Medium"/>
              </a:rPr>
              <a:t>ONDERHOUD</a:t>
            </a:r>
            <a:endParaRPr sz="3600" dirty="0">
              <a:solidFill>
                <a:srgbClr val="1C1848"/>
              </a:solidFill>
            </a:endParaRPr>
          </a:p>
        </p:txBody>
      </p:sp>
      <p:pic>
        <p:nvPicPr>
          <p:cNvPr id="138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816" y="1698985"/>
            <a:ext cx="8756501" cy="52707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Afbeelding" descr="Afbeeld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355" y="2322534"/>
            <a:ext cx="4372090" cy="47437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Afbeelding" descr="Afbeeldi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6142" y="941906"/>
            <a:ext cx="1938516" cy="1001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Afbeelding" descr="Afbeeldi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5595" y="2745164"/>
            <a:ext cx="3015431" cy="46198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Afbeelding" descr="Afbeeldi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9707" y="4720821"/>
            <a:ext cx="4835945" cy="14407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Afbeelding" descr="Afbeeldi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6015" y="1933275"/>
            <a:ext cx="1877086" cy="172486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7701D90-8EED-3D8B-B245-AB5FA4B566E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12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el 1"/>
          <p:cNvSpPr txBox="1">
            <a:spLocks noGrp="1"/>
          </p:cNvSpPr>
          <p:nvPr>
            <p:ph type="title"/>
          </p:nvPr>
        </p:nvSpPr>
        <p:spPr>
          <a:xfrm>
            <a:off x="436723" y="837276"/>
            <a:ext cx="7958333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KRANENBURG</a:t>
            </a:r>
            <a:endParaRPr dirty="0">
              <a:solidFill>
                <a:srgbClr val="1C1848"/>
              </a:solidFill>
            </a:endParaRPr>
          </a:p>
        </p:txBody>
      </p:sp>
      <p:sp>
        <p:nvSpPr>
          <p:cNvPr id="146" name="Wijzig tekst: klik 2x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Realisatie en onderhoud Kranenburgpark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besluitvorming AZC 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Voedselbos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Uitbreiding Kranenburgpark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Gebiedsbijeenkomst</a:t>
            </a:r>
          </a:p>
          <a:p>
            <a:pPr marL="200526" indent="-200526">
              <a:buClrTx/>
              <a:buSzPct val="100000"/>
              <a:buChar char="•"/>
            </a:pPr>
            <a:endParaRPr lang="nl-NL" dirty="0"/>
          </a:p>
          <a:p>
            <a:pPr marL="488421" lvl="1" indent="0">
              <a:buClrTx/>
              <a:buSzPct val="100000"/>
              <a:buNone/>
            </a:pPr>
            <a:endParaRPr lang="nl-NL" dirty="0"/>
          </a:p>
        </p:txBody>
      </p:sp>
      <p:pic>
        <p:nvPicPr>
          <p:cNvPr id="3" name="Afbeelding 2" descr="Afbeelding met gras, hemel, buitenshuis, gebouw&#10;&#10;Automatisch gegenereerde beschrijving">
            <a:extLst>
              <a:ext uri="{FF2B5EF4-FFF2-40B4-BE49-F238E27FC236}">
                <a16:creationId xmlns:a16="http://schemas.microsoft.com/office/drawing/2014/main" id="{F78E707F-DF25-F6EE-0B07-2FDE3835F2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39" y="3519217"/>
            <a:ext cx="4330790" cy="3248092"/>
          </a:xfrm>
          <a:prstGeom prst="rect">
            <a:avLst/>
          </a:prstGeom>
        </p:spPr>
      </p:pic>
      <p:pic>
        <p:nvPicPr>
          <p:cNvPr id="5" name="Afbeelding 4" descr="Afbeelding met tekst, gras, buitenshuis, hemel&#10;&#10;Automatisch gegenereerde beschrijving">
            <a:extLst>
              <a:ext uri="{FF2B5EF4-FFF2-40B4-BE49-F238E27FC236}">
                <a16:creationId xmlns:a16="http://schemas.microsoft.com/office/drawing/2014/main" id="{5B3F51E1-75EC-0001-B2E7-A8A35469DF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39" y="152823"/>
            <a:ext cx="4365522" cy="3274142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2E39DBA-098A-F3CC-0EC5-15445B9CDF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00627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el 1"/>
          <p:cNvSpPr txBox="1">
            <a:spLocks noGrp="1"/>
          </p:cNvSpPr>
          <p:nvPr>
            <p:ph type="title"/>
          </p:nvPr>
        </p:nvSpPr>
        <p:spPr>
          <a:xfrm>
            <a:off x="-36079" y="753848"/>
            <a:ext cx="7958333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WESTPOORT</a:t>
            </a:r>
            <a:endParaRPr dirty="0">
              <a:solidFill>
                <a:srgbClr val="1C1848"/>
              </a:solidFill>
            </a:endParaRPr>
          </a:p>
        </p:txBody>
      </p:sp>
      <p:sp>
        <p:nvSpPr>
          <p:cNvPr id="146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891017" y="1831079"/>
            <a:ext cx="6104143" cy="464973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49263" lvl="1" indent="-204788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groei in aantal ondernemingen</a:t>
            </a:r>
          </a:p>
          <a:p>
            <a:pPr marL="449263" lvl="1" indent="-204788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ondersteuning Parkmanagement organisatie</a:t>
            </a:r>
          </a:p>
          <a:p>
            <a:pPr marL="449263" lvl="1" indent="-204788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Vierverlaten  groeit door</a:t>
            </a:r>
          </a:p>
          <a:p>
            <a:pPr marL="449263" lvl="1" indent="-204788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pilot Groningen Stroomt Door</a:t>
            </a:r>
          </a:p>
          <a:p>
            <a:pPr marL="449263" lvl="1" indent="-204788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kavels voor stadsdistributie</a:t>
            </a:r>
          </a:p>
          <a:p>
            <a:pPr marL="449263" lvl="1" indent="-204788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onderzoek gebruik </a:t>
            </a:r>
            <a:r>
              <a:rPr lang="nl-NL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Aduarderdiep</a:t>
            </a: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449263" lvl="1" indent="-204788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inpassing Google</a:t>
            </a:r>
          </a:p>
        </p:txBody>
      </p:sp>
      <p:pic>
        <p:nvPicPr>
          <p:cNvPr id="3" name="Afbeelding 2" descr="Afbeelding met gras, hemel, buitenshuis, weg&#10;&#10;Automatisch gegenereerde beschrijving">
            <a:extLst>
              <a:ext uri="{FF2B5EF4-FFF2-40B4-BE49-F238E27FC236}">
                <a16:creationId xmlns:a16="http://schemas.microsoft.com/office/drawing/2014/main" id="{1C6EC59D-D1BE-E852-BD16-ADA8703F5D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124" y="3466504"/>
            <a:ext cx="4320540" cy="3240405"/>
          </a:xfrm>
          <a:prstGeom prst="rect">
            <a:avLst/>
          </a:prstGeom>
        </p:spPr>
      </p:pic>
      <p:pic>
        <p:nvPicPr>
          <p:cNvPr id="6" name="Afbeelding 5" descr="Afbeelding met tekst, hemel, weg, buitenshuis&#10;&#10;Automatisch gegenereerde beschrijving">
            <a:extLst>
              <a:ext uri="{FF2B5EF4-FFF2-40B4-BE49-F238E27FC236}">
                <a16:creationId xmlns:a16="http://schemas.microsoft.com/office/drawing/2014/main" id="{DCA591F5-7AB2-20A6-DB11-E6D5A0107F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124" y="151091"/>
            <a:ext cx="4320541" cy="3240406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8573679-ED95-F997-44F7-2289DF87DD2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110702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el 1"/>
          <p:cNvSpPr txBox="1">
            <a:spLocks noGrp="1"/>
          </p:cNvSpPr>
          <p:nvPr>
            <p:ph type="title"/>
          </p:nvPr>
        </p:nvSpPr>
        <p:spPr>
          <a:xfrm>
            <a:off x="128771" y="716941"/>
            <a:ext cx="7958333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HOOGKERK</a:t>
            </a:r>
            <a:endParaRPr dirty="0">
              <a:solidFill>
                <a:srgbClr val="1C1848"/>
              </a:solidFill>
            </a:endParaRPr>
          </a:p>
        </p:txBody>
      </p:sp>
      <p:sp>
        <p:nvSpPr>
          <p:cNvPr id="146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810122" y="1326852"/>
            <a:ext cx="6595633" cy="492628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49263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verbetering centrumfunctie door Wijkraad Hoogkerk levert groenplan</a:t>
            </a:r>
          </a:p>
          <a:p>
            <a:pPr marL="449263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Ondersteuning ‘Kwaliteit van Hoogkerk’</a:t>
            </a:r>
          </a:p>
          <a:p>
            <a:pPr marL="449263" lvl="1" indent="-204788">
              <a:buClrTx/>
              <a:buSzPct val="100000"/>
              <a:buChar char="•"/>
            </a:pPr>
            <a:r>
              <a:rPr lang="nl-NL" dirty="0" err="1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Sweco</a:t>
            </a: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onderzoek naar verkeersdruk centrum, </a:t>
            </a:r>
            <a:b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ruimte warenmarkt, parkeervoorzieningen, wensen pandeigenaren en ontwikkeling De Halm </a:t>
            </a:r>
          </a:p>
          <a:p>
            <a:pPr marL="449263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aanvullend </a:t>
            </a:r>
            <a:r>
              <a:rPr lang="nl-NL" dirty="0" err="1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Sweco</a:t>
            </a: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onderzoek vanuit Gemeente</a:t>
            </a:r>
          </a:p>
          <a:p>
            <a:pPr marL="449263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gebiedsvisie Gemeente gepland in 2025</a:t>
            </a:r>
          </a:p>
          <a:p>
            <a:pPr marL="449263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verbinding met ontwikkelingen Suikerzijde + </a:t>
            </a:r>
            <a:b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Held 3 + Westpoort</a:t>
            </a:r>
          </a:p>
        </p:txBody>
      </p:sp>
      <p:pic>
        <p:nvPicPr>
          <p:cNvPr id="4" name="Afbeelding 3" descr="Afbeelding met tekst, buitenshuis, hemel, weg&#10;&#10;Automatisch gegenereerde beschrijving">
            <a:extLst>
              <a:ext uri="{FF2B5EF4-FFF2-40B4-BE49-F238E27FC236}">
                <a16:creationId xmlns:a16="http://schemas.microsoft.com/office/drawing/2014/main" id="{B4D763E3-FC73-FBFD-D74C-B624559044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887" y="3513222"/>
            <a:ext cx="4288590" cy="3216442"/>
          </a:xfrm>
          <a:prstGeom prst="rect">
            <a:avLst/>
          </a:prstGeom>
        </p:spPr>
      </p:pic>
      <p:pic>
        <p:nvPicPr>
          <p:cNvPr id="7" name="Afbeelding 6" descr="Afbeelding met tekst, gras, weg, hemel&#10;&#10;Automatisch gegenereerde beschrijving">
            <a:extLst>
              <a:ext uri="{FF2B5EF4-FFF2-40B4-BE49-F238E27FC236}">
                <a16:creationId xmlns:a16="http://schemas.microsoft.com/office/drawing/2014/main" id="{3F56BCBD-ECC7-DDB4-4598-746B298DDA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887" y="185951"/>
            <a:ext cx="4288590" cy="3216442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AEE5DEF-825D-D7AF-51BC-F0BDFC6C4FD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925520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el 1"/>
          <p:cNvSpPr txBox="1">
            <a:spLocks noGrp="1"/>
          </p:cNvSpPr>
          <p:nvPr>
            <p:ph type="title"/>
          </p:nvPr>
        </p:nvSpPr>
        <p:spPr>
          <a:xfrm>
            <a:off x="-258124" y="694063"/>
            <a:ext cx="7958333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PEIZERWEG</a:t>
            </a:r>
            <a:endParaRPr dirty="0">
              <a:solidFill>
                <a:srgbClr val="1C1848"/>
              </a:solidFill>
            </a:endParaRPr>
          </a:p>
        </p:txBody>
      </p:sp>
      <p:sp>
        <p:nvSpPr>
          <p:cNvPr id="146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731782" y="1771294"/>
            <a:ext cx="7049215" cy="399782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gebiedsbijeenkomst gezamenlijk met Woonboulevard</a:t>
            </a:r>
          </a:p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verkeersveiligheid</a:t>
            </a:r>
          </a:p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vergroening</a:t>
            </a:r>
          </a:p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aansluiting bij Suikerzijde en Station West</a:t>
            </a:r>
          </a:p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Woonboulevard heeft met </a:t>
            </a:r>
            <a:r>
              <a:rPr lang="nl-NL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InRetail</a:t>
            </a:r>
            <a:r>
              <a:rPr lang="nl-NL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visie 2030 gepresenteerd</a:t>
            </a:r>
          </a:p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Groningen stroomt Door onderzoek met Q-</a:t>
            </a:r>
            <a:r>
              <a:rPr lang="nl-NL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Buzz</a:t>
            </a:r>
            <a:r>
              <a:rPr lang="nl-NL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 omliggende bedrijven</a:t>
            </a:r>
          </a:p>
          <a:p>
            <a:pPr marL="488421" lvl="1" indent="0">
              <a:buClrTx/>
              <a:buSzPct val="100000"/>
              <a:buNone/>
            </a:pPr>
            <a:endParaRPr lang="nl-NL" dirty="0"/>
          </a:p>
        </p:txBody>
      </p:sp>
      <p:pic>
        <p:nvPicPr>
          <p:cNvPr id="3" name="Afbeelding 2" descr="Afbeelding met tekst, teken&#10;&#10;Automatisch gegenereerde beschrijving">
            <a:extLst>
              <a:ext uri="{FF2B5EF4-FFF2-40B4-BE49-F238E27FC236}">
                <a16:creationId xmlns:a16="http://schemas.microsoft.com/office/drawing/2014/main" id="{F0839A7E-7015-7283-AF72-EAF9346EDF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209" y="3498588"/>
            <a:ext cx="4320540" cy="3240405"/>
          </a:xfrm>
          <a:prstGeom prst="rect">
            <a:avLst/>
          </a:prstGeom>
        </p:spPr>
      </p:pic>
      <p:pic>
        <p:nvPicPr>
          <p:cNvPr id="6" name="Afbeelding 5" descr="Afbeelding met hemel, buitenshuis, grond&#10;&#10;Automatisch gegenereerde beschrijving">
            <a:extLst>
              <a:ext uri="{FF2B5EF4-FFF2-40B4-BE49-F238E27FC236}">
                <a16:creationId xmlns:a16="http://schemas.microsoft.com/office/drawing/2014/main" id="{CD4E1009-CA00-2FDD-626C-3B1C750209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209" y="151091"/>
            <a:ext cx="4320541" cy="3240406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8B88562-C97E-D0F5-5F78-87FB4922052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772605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el 1"/>
          <p:cNvSpPr txBox="1">
            <a:spLocks noGrp="1"/>
          </p:cNvSpPr>
          <p:nvPr>
            <p:ph type="title"/>
          </p:nvPr>
        </p:nvSpPr>
        <p:spPr>
          <a:xfrm>
            <a:off x="-306252" y="672601"/>
            <a:ext cx="7958333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HOENDIEP</a:t>
            </a:r>
            <a:endParaRPr dirty="0">
              <a:solidFill>
                <a:srgbClr val="1C1848"/>
              </a:solidFill>
            </a:endParaRPr>
          </a:p>
        </p:txBody>
      </p:sp>
      <p:sp>
        <p:nvSpPr>
          <p:cNvPr id="146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891017" y="1803378"/>
            <a:ext cx="6620953" cy="45974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verlenging project zwerfafval; samenwerking </a:t>
            </a:r>
            <a:r>
              <a:rPr lang="nl-NL" dirty="0" err="1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Cosis</a:t>
            </a:r>
            <a:endParaRPr lang="nl-NL" dirty="0">
              <a:solidFill>
                <a:srgbClr val="1C184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groenaanpak;</a:t>
            </a:r>
          </a:p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verbetering bereikbaarheid &amp; parkeervoorzieningen</a:t>
            </a:r>
          </a:p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gebiedsvisie omzetten naar actieplan, wat doen eigenaren?</a:t>
            </a:r>
          </a:p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circulair Hoendiep</a:t>
            </a:r>
          </a:p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komst van Peaks en KFC</a:t>
            </a:r>
          </a:p>
          <a:p>
            <a:pPr marL="409575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Pandeigenaren samenwerken stimuleren</a:t>
            </a:r>
          </a:p>
        </p:txBody>
      </p:sp>
      <p:pic>
        <p:nvPicPr>
          <p:cNvPr id="4" name="Afbeelding 3" descr="Afbeelding met tekst, gras, buitenshuis, boom&#10;&#10;Automatisch gegenereerde beschrijving">
            <a:extLst>
              <a:ext uri="{FF2B5EF4-FFF2-40B4-BE49-F238E27FC236}">
                <a16:creationId xmlns:a16="http://schemas.microsoft.com/office/drawing/2014/main" id="{1560A256-709B-D8FA-BC2E-3D8271233D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082" y="151091"/>
            <a:ext cx="4320541" cy="3240406"/>
          </a:xfrm>
          <a:prstGeom prst="rect">
            <a:avLst/>
          </a:prstGeom>
        </p:spPr>
      </p:pic>
      <p:pic>
        <p:nvPicPr>
          <p:cNvPr id="7" name="Afbeelding 6" descr="Afbeelding met boom, buitenshuis, hemel, weg&#10;&#10;Automatisch gegenereerde beschrijving">
            <a:extLst>
              <a:ext uri="{FF2B5EF4-FFF2-40B4-BE49-F238E27FC236}">
                <a16:creationId xmlns:a16="http://schemas.microsoft.com/office/drawing/2014/main" id="{08F80E61-469D-0991-32BB-20583FEA42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081" y="3498588"/>
            <a:ext cx="4320542" cy="3240407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30C905B-167D-5783-6E62-5F28177F955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827182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el 1"/>
          <p:cNvSpPr txBox="1">
            <a:spLocks noGrp="1"/>
          </p:cNvSpPr>
          <p:nvPr>
            <p:ph type="title"/>
          </p:nvPr>
        </p:nvSpPr>
        <p:spPr>
          <a:xfrm>
            <a:off x="53602" y="689614"/>
            <a:ext cx="7958333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CORPUS DEN HOORN</a:t>
            </a:r>
            <a:endParaRPr dirty="0">
              <a:solidFill>
                <a:srgbClr val="1C1848"/>
              </a:solidFill>
            </a:endParaRPr>
          </a:p>
        </p:txBody>
      </p:sp>
      <p:sp>
        <p:nvSpPr>
          <p:cNvPr id="146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436722" y="1622516"/>
            <a:ext cx="7192091" cy="49323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90538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van gebiedsvisie (2023) naar uitvoering</a:t>
            </a:r>
          </a:p>
          <a:p>
            <a:pPr marL="490538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grote bereikbaarheidsuitdaging (station en Zuidelijke Ring) + parkeerbeleid Gemeente</a:t>
            </a:r>
          </a:p>
          <a:p>
            <a:pPr marL="490538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groenaanpak en kwaliteitshandboek met DonkerGroen</a:t>
            </a:r>
          </a:p>
          <a:p>
            <a:pPr marL="490538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fiets en voetgangersbereikbaarheid verbeteren</a:t>
            </a:r>
          </a:p>
          <a:p>
            <a:pPr marL="490538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Groningen stroomt Door, energietafel</a:t>
            </a:r>
          </a:p>
          <a:p>
            <a:pPr marL="490538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mobiliteitsmonitor</a:t>
            </a:r>
          </a:p>
          <a:p>
            <a:pPr marL="490538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oprichting parkmanagement / energie coöperatie?</a:t>
            </a:r>
          </a:p>
          <a:p>
            <a:pPr marL="688947" lvl="1" indent="-200526">
              <a:buClrTx/>
              <a:buSzPct val="100000"/>
              <a:buChar char="•"/>
            </a:pPr>
            <a:endParaRPr lang="nl-NL" dirty="0"/>
          </a:p>
        </p:txBody>
      </p:sp>
      <p:pic>
        <p:nvPicPr>
          <p:cNvPr id="3" name="Afbeelding 2" descr="Afbeelding met gras, buitenshuis, boom, hemel&#10;&#10;Automatisch gegenereerde beschrijving">
            <a:extLst>
              <a:ext uri="{FF2B5EF4-FFF2-40B4-BE49-F238E27FC236}">
                <a16:creationId xmlns:a16="http://schemas.microsoft.com/office/drawing/2014/main" id="{CFB5E56D-63FE-EC35-4300-FF14499EA5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815" y="3479016"/>
            <a:ext cx="4327767" cy="3245825"/>
          </a:xfrm>
          <a:prstGeom prst="rect">
            <a:avLst/>
          </a:prstGeom>
        </p:spPr>
      </p:pic>
      <p:pic>
        <p:nvPicPr>
          <p:cNvPr id="6" name="Afbeelding 5" descr="Afbeelding met tekst, buitenshuis, hemel, weg&#10;&#10;Automatisch gegenereerde beschrijving">
            <a:extLst>
              <a:ext uri="{FF2B5EF4-FFF2-40B4-BE49-F238E27FC236}">
                <a16:creationId xmlns:a16="http://schemas.microsoft.com/office/drawing/2014/main" id="{6708F88F-7DC0-ACF9-92A3-B25BBD01D9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814" y="149201"/>
            <a:ext cx="4327768" cy="3245826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1522482-6BE8-5FD6-9EDA-3D8E45E01F0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958434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el 1"/>
          <p:cNvSpPr txBox="1">
            <a:spLocks noGrp="1"/>
          </p:cNvSpPr>
          <p:nvPr>
            <p:ph type="title"/>
          </p:nvPr>
        </p:nvSpPr>
        <p:spPr>
          <a:xfrm>
            <a:off x="-452845" y="731566"/>
            <a:ext cx="7958333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MARTINI TRADE PARK</a:t>
            </a:r>
            <a:br>
              <a:rPr lang="nl-NL" dirty="0"/>
            </a:br>
            <a:endParaRPr dirty="0"/>
          </a:p>
        </p:txBody>
      </p:sp>
      <p:sp>
        <p:nvSpPr>
          <p:cNvPr id="146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436723" y="1641332"/>
            <a:ext cx="7536944" cy="399782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90538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Leonard Springerlaan en Jos </a:t>
            </a:r>
            <a:r>
              <a:rPr lang="nl-NL" dirty="0" err="1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Verstapppen</a:t>
            </a:r>
            <a:endParaRPr lang="nl-NL" dirty="0">
              <a:solidFill>
                <a:srgbClr val="1C184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90538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Werkpro en </a:t>
            </a:r>
            <a:r>
              <a:rPr lang="nl-NL" dirty="0" err="1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Century</a:t>
            </a: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locatie</a:t>
            </a:r>
          </a:p>
          <a:p>
            <a:pPr marL="490538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toekomst Martiniplaza</a:t>
            </a:r>
          </a:p>
          <a:p>
            <a:pPr marL="490538" lvl="1" indent="-204788"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verbinding Stadspark (events, doorgaande routes,</a:t>
            </a:r>
            <a:b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veiligheid)</a:t>
            </a:r>
          </a:p>
          <a:p>
            <a:pPr marL="490538" lvl="1" indent="-204788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uitstraling binnenterreinen jaren ’80 (vergroening?)</a:t>
            </a:r>
          </a:p>
        </p:txBody>
      </p:sp>
      <p:pic>
        <p:nvPicPr>
          <p:cNvPr id="4" name="Afbeelding 3" descr="Afbeelding met buitenshuis, hemel, grond, stad&#10;&#10;Automatisch gegenereerde beschrijving">
            <a:extLst>
              <a:ext uri="{FF2B5EF4-FFF2-40B4-BE49-F238E27FC236}">
                <a16:creationId xmlns:a16="http://schemas.microsoft.com/office/drawing/2014/main" id="{CB70694D-1FBF-5465-DAFE-5EA525768C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191" y="3483602"/>
            <a:ext cx="4320540" cy="3240405"/>
          </a:xfrm>
          <a:prstGeom prst="rect">
            <a:avLst/>
          </a:prstGeom>
        </p:spPr>
      </p:pic>
      <p:pic>
        <p:nvPicPr>
          <p:cNvPr id="7" name="Afbeelding 6" descr="Afbeelding met tekst, hemel, buitenshuis&#10;&#10;Automatisch gegenereerde beschrijving">
            <a:extLst>
              <a:ext uri="{FF2B5EF4-FFF2-40B4-BE49-F238E27FC236}">
                <a16:creationId xmlns:a16="http://schemas.microsoft.com/office/drawing/2014/main" id="{93E13854-FCAB-023C-D1C6-7BB568C437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085" y="188594"/>
            <a:ext cx="4320541" cy="3240406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2132F23-FBD1-FD3C-DFEC-27270E88A06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634679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88A23-2EA8-4601-9E22-85C1EE14D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850" y="646842"/>
            <a:ext cx="7107570" cy="836992"/>
          </a:xfrm>
        </p:spPr>
        <p:txBody>
          <a:bodyPr>
            <a:normAutofit fontScale="90000"/>
          </a:bodyPr>
          <a:lstStyle/>
          <a:p>
            <a:pPr algn="l"/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PRIORITERING</a:t>
            </a:r>
            <a:br>
              <a:rPr lang="nl-NL" sz="3600" dirty="0"/>
            </a:br>
            <a:br>
              <a:rPr lang="nl-NL" sz="2700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8609CA6-93FF-BCDC-A16A-FD4F0EC1F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298" y="1641026"/>
            <a:ext cx="4967294" cy="333135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3EF78C0-1925-6736-9B20-0365E5A85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878" y="1641024"/>
            <a:ext cx="4709362" cy="333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2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8">
            <a:extLst>
              <a:ext uri="{FF2B5EF4-FFF2-40B4-BE49-F238E27FC236}">
                <a16:creationId xmlns:a16="http://schemas.microsoft.com/office/drawing/2014/main" id="{3B6852FE-52E2-1143-0F97-D6513EC55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84" y="0"/>
            <a:ext cx="8118032" cy="60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18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423" y="1769052"/>
            <a:ext cx="5769154" cy="4356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578" y="170674"/>
            <a:ext cx="3422438" cy="31853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Afbeelding" descr="Afbeeld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5565" y="3953247"/>
            <a:ext cx="1393526" cy="17519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Afbeelding" descr="Afbeeldi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3423" y="1728498"/>
            <a:ext cx="3864133" cy="3769693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Titel 1"/>
          <p:cNvSpPr txBox="1">
            <a:spLocks noGrp="1"/>
          </p:cNvSpPr>
          <p:nvPr>
            <p:ph type="title"/>
          </p:nvPr>
        </p:nvSpPr>
        <p:spPr>
          <a:xfrm>
            <a:off x="436723" y="563718"/>
            <a:ext cx="7958333" cy="107723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WEST  &amp; </a:t>
            </a:r>
            <a:r>
              <a:rPr lang="nl-NL" sz="3600" dirty="0">
                <a:solidFill>
                  <a:srgbClr val="1C1848"/>
                </a:solidFill>
                <a:latin typeface="Teko Medium"/>
                <a:cs typeface="Teko Medium"/>
              </a:rPr>
              <a:t>VEILIGHEID</a:t>
            </a:r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 </a:t>
            </a:r>
            <a:endParaRPr sz="3200" dirty="0"/>
          </a:p>
        </p:txBody>
      </p:sp>
      <p:pic>
        <p:nvPicPr>
          <p:cNvPr id="153" name="Afbeelding" descr="Afbeeldi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8970" y="1411180"/>
            <a:ext cx="6467070" cy="54976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Afbeelding" descr="Afbeeldi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362537">
            <a:off x="8217391" y="2155059"/>
            <a:ext cx="2181059" cy="2004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Afbeelding" descr="Afbeeldi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3964" y="4536151"/>
            <a:ext cx="4283203" cy="16674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CSN_LOGO_RGB_Groen.png" descr="CSN_LOGO_RGB_Groen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8980" y="1667137"/>
            <a:ext cx="1623848" cy="1055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CSN_Brochure A4 naar A5.pdf" descr="CSN_Brochure A4 naar A5.pd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120000">
            <a:off x="2275461" y="2858375"/>
            <a:ext cx="1393526" cy="19772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Afbeelding" descr="Afbeelding"/>
          <p:cNvPicPr>
            <a:picLocks noChangeAspect="1"/>
          </p:cNvPicPr>
          <p:nvPr/>
        </p:nvPicPr>
        <p:blipFill>
          <a:blip r:embed="rId11"/>
          <a:srcRect l="1079" t="10359"/>
          <a:stretch>
            <a:fillRect/>
          </a:stretch>
        </p:blipFill>
        <p:spPr>
          <a:xfrm>
            <a:off x="2534987" y="3736096"/>
            <a:ext cx="3489874" cy="316476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1994488-2629-73B2-6542-57D352C8109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22</a:t>
            </a:fld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A28668E-D871-983E-3194-A7C48CF0B3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48420" y="1317517"/>
            <a:ext cx="3363005" cy="123190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el 1"/>
          <p:cNvSpPr txBox="1">
            <a:spLocks noGrp="1"/>
          </p:cNvSpPr>
          <p:nvPr>
            <p:ph type="title"/>
          </p:nvPr>
        </p:nvSpPr>
        <p:spPr>
          <a:xfrm>
            <a:off x="160421" y="409644"/>
            <a:ext cx="7958333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ADBD15"/>
                </a:solidFill>
                <a:latin typeface="Teko Medium"/>
                <a:cs typeface="Teko Medium"/>
              </a:rPr>
              <a:t>WEST &amp; </a:t>
            </a:r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VEILIGHEID</a:t>
            </a:r>
            <a:endParaRPr dirty="0"/>
          </a:p>
        </p:txBody>
      </p:sp>
      <p:sp>
        <p:nvSpPr>
          <p:cNvPr id="161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333973" y="1285554"/>
            <a:ext cx="7855093" cy="51628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00526" indent="-200526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BBOG 2.0 samenwerking Gemeente Groningen, Politie, Veiligheidsregio en bedrijvenverenigingen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Veilig Ondernemend Groningen. Voorkomen is beter dan genezen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WEST is vertegenwoordigd in bestuur en werkgroep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Jaaragenda met aandacht voor:</a:t>
            </a:r>
          </a:p>
          <a:p>
            <a:pPr marL="688947" lvl="1" indent="-200526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surveillance bedrijventerreinen</a:t>
            </a:r>
          </a:p>
          <a:p>
            <a:pPr marL="688947" lvl="1" indent="-200526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periodiek gebied schouwen (schoon, heel &amp; veilig)</a:t>
            </a:r>
          </a:p>
          <a:p>
            <a:pPr marL="688947" lvl="1" indent="-200526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winkeldiefstal- en overvalpreventie</a:t>
            </a:r>
          </a:p>
          <a:p>
            <a:pPr marL="688947" lvl="1" indent="-200526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digitale veiligheidsscans (Cyber Security Noord)</a:t>
            </a:r>
          </a:p>
          <a:p>
            <a:pPr marL="688947" lvl="1" indent="-200526">
              <a:buClrTx/>
              <a:buSzPct val="10000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 te doen met ondermijning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BF20CBF-38AF-50D3-F79A-E6D444404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066" y="208431"/>
            <a:ext cx="3842513" cy="255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166A91C-814F-C081-510B-424B595C1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066" y="2855495"/>
            <a:ext cx="3842513" cy="388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04BE4421-03BA-8C2C-660C-F3930E71C99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23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793" y="1450883"/>
            <a:ext cx="5796414" cy="49987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659" y="1004252"/>
            <a:ext cx="4891444" cy="3107602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Titel 1"/>
          <p:cNvSpPr txBox="1">
            <a:spLocks noGrp="1"/>
          </p:cNvSpPr>
          <p:nvPr>
            <p:ph type="title"/>
          </p:nvPr>
        </p:nvSpPr>
        <p:spPr>
          <a:xfrm>
            <a:off x="520063" y="559771"/>
            <a:ext cx="7958333" cy="107723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WEST &amp; </a:t>
            </a:r>
            <a:r>
              <a:rPr lang="nl-NL" sz="3600" dirty="0">
                <a:solidFill>
                  <a:srgbClr val="1C1848"/>
                </a:solidFill>
                <a:latin typeface="Teko Medium"/>
                <a:cs typeface="Teko Medium"/>
              </a:rPr>
              <a:t>BEREIKBAARHEID</a:t>
            </a:r>
            <a:endParaRPr sz="3200" dirty="0">
              <a:solidFill>
                <a:srgbClr val="1C1848"/>
              </a:solidFill>
            </a:endParaRPr>
          </a:p>
        </p:txBody>
      </p:sp>
      <p:pic>
        <p:nvPicPr>
          <p:cNvPr id="166" name="Afbeelding" descr="Afbeeld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019" y="3541598"/>
            <a:ext cx="1930122" cy="17819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Afbeelding" descr="Afbeeldi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1854" y="1509306"/>
            <a:ext cx="7958333" cy="53791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Afbeelding" descr="Afbeeldi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1112" y="4542993"/>
            <a:ext cx="1815695" cy="18156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Afbeelding" descr="Afbeeldi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1966" y="4663300"/>
            <a:ext cx="4633913" cy="1900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Afbeelding" descr="Afbeeldi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3314" y="1525397"/>
            <a:ext cx="1485532" cy="147040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2DF2B125-5510-3573-B4D5-A0049ABC6B7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24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el 1"/>
          <p:cNvSpPr txBox="1">
            <a:spLocks noGrp="1"/>
          </p:cNvSpPr>
          <p:nvPr>
            <p:ph type="title"/>
          </p:nvPr>
        </p:nvSpPr>
        <p:spPr>
          <a:xfrm>
            <a:off x="255386" y="740945"/>
            <a:ext cx="7958333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ADBD15"/>
                </a:solidFill>
                <a:latin typeface="Teko Medium"/>
                <a:cs typeface="Teko Medium"/>
              </a:rPr>
              <a:t>WEST &amp; </a:t>
            </a:r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BEREIKBAARHEID</a:t>
            </a:r>
            <a:endParaRPr dirty="0"/>
          </a:p>
        </p:txBody>
      </p:sp>
      <p:sp>
        <p:nvSpPr>
          <p:cNvPr id="173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891017" y="1803378"/>
            <a:ext cx="6687073" cy="445852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oplevering Zuiderplantsoen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aanpassing stationsgebied Hoofdstation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voorbereidingen Westelijke Ringweg (2030)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Lobby Lelylijn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actieprogramma Gastvrij Groningen voor bezoekers en ondernemers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voortzetting Groningen Bereikbaar</a:t>
            </a:r>
            <a:endParaRPr dirty="0">
              <a:solidFill>
                <a:srgbClr val="1C184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Afbeelding 2" descr="Afbeelding met hemel, buitenshuis, grond, persoon&#10;&#10;Automatisch gegenereerde beschrijving">
            <a:extLst>
              <a:ext uri="{FF2B5EF4-FFF2-40B4-BE49-F238E27FC236}">
                <a16:creationId xmlns:a16="http://schemas.microsoft.com/office/drawing/2014/main" id="{11CA10D0-D585-7F79-D7F3-76D2E30384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913" y="3486650"/>
            <a:ext cx="4164004" cy="3114675"/>
          </a:xfrm>
          <a:prstGeom prst="rect">
            <a:avLst/>
          </a:prstGeom>
        </p:spPr>
      </p:pic>
      <p:pic>
        <p:nvPicPr>
          <p:cNvPr id="5" name="Afbeelding 4" descr="Afbeelding met tekst, plafond, persoon&#10;&#10;Automatisch gegenereerde beschrijving">
            <a:extLst>
              <a:ext uri="{FF2B5EF4-FFF2-40B4-BE49-F238E27FC236}">
                <a16:creationId xmlns:a16="http://schemas.microsoft.com/office/drawing/2014/main" id="{7F63831E-C9AF-729E-57F2-300B4829D8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909" y="256675"/>
            <a:ext cx="4164004" cy="3123003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89095875-1688-8F80-B63B-226DA88A9FA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25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239" y="1399653"/>
            <a:ext cx="6836055" cy="48007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314" y="5101716"/>
            <a:ext cx="1485532" cy="1470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Afbeelding" descr="Afbeeld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8944" y="4352772"/>
            <a:ext cx="3752673" cy="2541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Afbeelding" descr="Afbeeldi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62164">
            <a:off x="6113114" y="595558"/>
            <a:ext cx="1604545" cy="2680197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Titel 1"/>
          <p:cNvSpPr txBox="1">
            <a:spLocks noGrp="1"/>
          </p:cNvSpPr>
          <p:nvPr>
            <p:ph type="title"/>
          </p:nvPr>
        </p:nvSpPr>
        <p:spPr>
          <a:xfrm>
            <a:off x="436723" y="520266"/>
            <a:ext cx="7958333" cy="107723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WEST &amp; </a:t>
            </a:r>
            <a:r>
              <a:rPr lang="nl-NL" sz="3600" dirty="0">
                <a:solidFill>
                  <a:srgbClr val="1C1848"/>
                </a:solidFill>
                <a:latin typeface="Teko Medium"/>
                <a:cs typeface="Teko Medium"/>
              </a:rPr>
              <a:t>DUURZAAMHEID</a:t>
            </a:r>
            <a:endParaRPr sz="3200" dirty="0"/>
          </a:p>
        </p:txBody>
      </p:sp>
      <p:pic>
        <p:nvPicPr>
          <p:cNvPr id="180" name="Afbeelding" descr="Afbeeldi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5401" y="1412593"/>
            <a:ext cx="8248611" cy="54555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Afbeelding" descr="Afbeeldi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598" y="181093"/>
            <a:ext cx="3162010" cy="15482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Afbeelding" descr="Afbeeldi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2170" y="1309612"/>
            <a:ext cx="4067309" cy="56615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Afbeelding" descr="Afbeeldi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3450" y="5159738"/>
            <a:ext cx="3231020" cy="92764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4F69A43-8588-18A8-3AC1-504BAF22122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26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el 1"/>
          <p:cNvSpPr txBox="1">
            <a:spLocks noGrp="1"/>
          </p:cNvSpPr>
          <p:nvPr>
            <p:ph type="title"/>
          </p:nvPr>
        </p:nvSpPr>
        <p:spPr>
          <a:xfrm>
            <a:off x="260324" y="501348"/>
            <a:ext cx="7958333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ADBD15"/>
                </a:solidFill>
                <a:latin typeface="Teko Medium"/>
                <a:cs typeface="Teko Medium"/>
              </a:rPr>
              <a:t>WEST &amp; </a:t>
            </a:r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DUURZAAMHEID</a:t>
            </a:r>
            <a:endParaRPr lang="nl-NL" dirty="0"/>
          </a:p>
        </p:txBody>
      </p:sp>
      <p:sp>
        <p:nvSpPr>
          <p:cNvPr id="186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837747" y="1367161"/>
            <a:ext cx="10794809" cy="5001555"/>
          </a:xfrm>
          <a:prstGeom prst="rect">
            <a:avLst/>
          </a:prstGeom>
        </p:spPr>
        <p:txBody>
          <a:bodyPr>
            <a:noAutofit/>
          </a:bodyPr>
          <a:lstStyle/>
          <a:p>
            <a:pPr marL="200526" indent="-200526">
              <a:buClrTx/>
              <a:buSzPct val="100000"/>
              <a:buFontTx/>
              <a:buChar char="•"/>
            </a:pPr>
            <a:r>
              <a:rPr lang="nl-NL" sz="1800" b="1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Groningen Werkt Slim </a:t>
            </a:r>
            <a:r>
              <a:rPr lang="nl-NL" sz="18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samenwerking van gemeente Groningen, Provincie Groningen en bedrijvenverenigingen:</a:t>
            </a:r>
          </a:p>
          <a:p>
            <a:pPr marL="688947" lvl="1" indent="-200526">
              <a:buClrTx/>
              <a:buSzPct val="100000"/>
              <a:buFontTx/>
              <a:buChar char="•"/>
            </a:pPr>
            <a:r>
              <a:rPr lang="nl-NL" sz="18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focus op individueel advies en tools om bedrijven CO2 neutraal te maken</a:t>
            </a:r>
          </a:p>
          <a:p>
            <a:pPr marL="200526" indent="-200526">
              <a:buClrTx/>
              <a:buSzPct val="100000"/>
              <a:buFontTx/>
              <a:buChar char="•"/>
            </a:pPr>
            <a:r>
              <a:rPr lang="nl-NL" sz="1800" b="1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Groningen Stroomt Door</a:t>
            </a:r>
            <a:r>
              <a:rPr lang="nl-NL" sz="18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688947" lvl="1" indent="-200526">
              <a:buClrTx/>
              <a:buSzPct val="100000"/>
              <a:buFontTx/>
              <a:buChar char="•"/>
            </a:pPr>
            <a:r>
              <a:rPr lang="nl-NL" sz="18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focus op netcongestie, energie coöperatie, toekomstbestendige energievoorziening</a:t>
            </a:r>
          </a:p>
          <a:p>
            <a:pPr marL="688947" lvl="1" indent="-200526">
              <a:buClrTx/>
              <a:buSzPct val="100000"/>
              <a:buFontTx/>
              <a:buChar char="•"/>
            </a:pPr>
            <a:r>
              <a:rPr lang="nl-NL" sz="18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projecten op Westpoort, Corpus, Peizerweg en Zernike</a:t>
            </a:r>
          </a:p>
          <a:p>
            <a:pPr marL="200526" indent="-200526">
              <a:buClrTx/>
              <a:buSzPct val="100000"/>
              <a:buFontTx/>
              <a:buChar char="•"/>
            </a:pPr>
            <a:r>
              <a:rPr lang="nl-NL" sz="1800" b="1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Groningen trots Circulair</a:t>
            </a:r>
            <a:r>
              <a:rPr lang="nl-NL" sz="18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688947" lvl="1" indent="-200526">
              <a:buClrTx/>
              <a:buSzPct val="100000"/>
              <a:buFontTx/>
              <a:buChar char="•"/>
            </a:pPr>
            <a:r>
              <a:rPr lang="nl-NL" sz="18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focus op bundeling van initiatieven om circulariteit te stimuleren (netwerk, kennis, ondersteuning)</a:t>
            </a:r>
          </a:p>
          <a:p>
            <a:pPr marL="688947" lvl="1" indent="-200526">
              <a:buClrTx/>
              <a:buSzPct val="100000"/>
              <a:buFontTx/>
              <a:buChar char="•"/>
            </a:pPr>
            <a:r>
              <a:rPr lang="nl-NL" sz="18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stimuleren via Groningen Circulair</a:t>
            </a:r>
          </a:p>
          <a:p>
            <a:pPr marL="688947" lvl="1" indent="-200526">
              <a:buClrTx/>
              <a:buSzPct val="100000"/>
              <a:buFontTx/>
              <a:buChar char="•"/>
            </a:pPr>
            <a:r>
              <a:rPr lang="nl-NL" sz="18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passieve rol</a:t>
            </a:r>
          </a:p>
          <a:p>
            <a:pPr marL="200526" indent="-200526">
              <a:buClrTx/>
              <a:buSzPct val="100000"/>
              <a:buChar char="•"/>
            </a:pPr>
            <a:endParaRPr sz="1800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2A9DD8A7-3D4F-A894-1B14-D2D1F4D1018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27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480" y="1541532"/>
            <a:ext cx="1878000" cy="1316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415" y="640016"/>
            <a:ext cx="2589746" cy="20106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Afbeelding" descr="Afbeeld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912" y="1634675"/>
            <a:ext cx="5769154" cy="43562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Afbeelding" descr="Afbeeldi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353" y="2468499"/>
            <a:ext cx="3682186" cy="4182087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Titel 1"/>
          <p:cNvSpPr txBox="1">
            <a:spLocks noGrp="1"/>
          </p:cNvSpPr>
          <p:nvPr>
            <p:ph type="title"/>
          </p:nvPr>
        </p:nvSpPr>
        <p:spPr>
          <a:xfrm>
            <a:off x="436723" y="429537"/>
            <a:ext cx="7958333" cy="107723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WEST &amp; </a:t>
            </a:r>
            <a:r>
              <a:rPr sz="3600" dirty="0">
                <a:solidFill>
                  <a:srgbClr val="1C1848"/>
                </a:solidFill>
                <a:latin typeface="Teko Medium"/>
                <a:cs typeface="Teko Medium"/>
              </a:rPr>
              <a:t>D</a:t>
            </a:r>
            <a:r>
              <a:rPr lang="nl-NL" sz="3600" dirty="0">
                <a:solidFill>
                  <a:srgbClr val="1C1848"/>
                </a:solidFill>
                <a:latin typeface="Teko Medium"/>
                <a:cs typeface="Teko Medium"/>
              </a:rPr>
              <a:t>IGITALISERING</a:t>
            </a:r>
            <a:endParaRPr sz="3600" dirty="0">
              <a:solidFill>
                <a:srgbClr val="1C1848"/>
              </a:solidFill>
              <a:latin typeface="Teko Medium"/>
              <a:cs typeface="Teko Medium"/>
            </a:endParaRPr>
          </a:p>
        </p:txBody>
      </p:sp>
      <p:pic>
        <p:nvPicPr>
          <p:cNvPr id="193" name="Afbeelding" descr="Afbeeldi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8752" y="1600684"/>
            <a:ext cx="6637313" cy="59177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Afbeelding" descr="Afbeeldi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7546" y="2201424"/>
            <a:ext cx="4946028" cy="4304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Afbeelding" descr="Afbeeldi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4276" y="4960818"/>
            <a:ext cx="3371127" cy="1862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Afbeelding" descr="Afbeeldi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810261">
            <a:off x="7740833" y="910133"/>
            <a:ext cx="1485533" cy="147040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802C410-C48D-FF55-EFF5-5D9D619351D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28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itel 1"/>
          <p:cNvSpPr txBox="1">
            <a:spLocks noGrp="1"/>
          </p:cNvSpPr>
          <p:nvPr>
            <p:ph type="title"/>
          </p:nvPr>
        </p:nvSpPr>
        <p:spPr>
          <a:xfrm>
            <a:off x="-118133" y="751945"/>
            <a:ext cx="7958333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ADBD15"/>
                </a:solidFill>
                <a:latin typeface="Teko Medium"/>
                <a:cs typeface="Teko Medium"/>
              </a:rPr>
              <a:t>WEST &amp; </a:t>
            </a:r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DIGITALISERING</a:t>
            </a:r>
            <a:endParaRPr dirty="0"/>
          </a:p>
        </p:txBody>
      </p:sp>
      <p:sp>
        <p:nvSpPr>
          <p:cNvPr id="199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615929" y="1576804"/>
            <a:ext cx="7796542" cy="3997829"/>
          </a:xfrm>
          <a:prstGeom prst="rect">
            <a:avLst/>
          </a:prstGeom>
        </p:spPr>
        <p:txBody>
          <a:bodyPr/>
          <a:lstStyle/>
          <a:p>
            <a:pPr marL="200526" indent="-200526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Cyber Security Noord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kennisverrijking onder andere op Promotiedagen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2023 subsidietraject digitalisering retail &amp; horeca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via Groninger Ondernemers Academy masterclasses 	</a:t>
            </a:r>
            <a:b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l-NL" dirty="0" err="1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social</a:t>
            </a: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media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kennismaking AI en </a:t>
            </a:r>
            <a:r>
              <a:rPr lang="nl-NL" dirty="0" err="1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ChatGPT</a:t>
            </a:r>
            <a:endParaRPr lang="nl-NL" dirty="0">
              <a:solidFill>
                <a:srgbClr val="1C184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Lobby AI Factory</a:t>
            </a:r>
            <a:endParaRPr dirty="0">
              <a:solidFill>
                <a:srgbClr val="1C184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E13BB09-6307-3428-A536-84DF24714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140" y="153297"/>
            <a:ext cx="476250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C57E61B-FFFF-8828-E176-5017B7C8B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140" y="3420585"/>
            <a:ext cx="4762500" cy="33823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8FFB479-529F-585D-0677-F882F0FA733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29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14" y="1452234"/>
            <a:ext cx="6951372" cy="463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342" y="4015666"/>
            <a:ext cx="4635006" cy="26745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Afbeelding" descr="Afbeeld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2281" y="2359211"/>
            <a:ext cx="3458017" cy="4079444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Titel 1"/>
          <p:cNvSpPr txBox="1">
            <a:spLocks noGrp="1"/>
          </p:cNvSpPr>
          <p:nvPr>
            <p:ph type="title"/>
          </p:nvPr>
        </p:nvSpPr>
        <p:spPr>
          <a:xfrm>
            <a:off x="795135" y="577242"/>
            <a:ext cx="7958333" cy="1077231"/>
          </a:xfrm>
          <a:prstGeom prst="rect">
            <a:avLst/>
          </a:prstGeom>
        </p:spPr>
        <p:txBody>
          <a:bodyPr/>
          <a:lstStyle/>
          <a:p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WEST &amp; </a:t>
            </a:r>
            <a:r>
              <a:rPr lang="nl-NL" sz="3600" dirty="0">
                <a:solidFill>
                  <a:srgbClr val="1C1848"/>
                </a:solidFill>
                <a:latin typeface="Teko Medium"/>
                <a:cs typeface="Teko Medium"/>
              </a:rPr>
              <a:t>CULTUUR</a:t>
            </a:r>
            <a:endParaRPr dirty="0">
              <a:solidFill>
                <a:srgbClr val="1C1848"/>
              </a:solidFill>
            </a:endParaRPr>
          </a:p>
        </p:txBody>
      </p:sp>
      <p:pic>
        <p:nvPicPr>
          <p:cNvPr id="205" name="Afbeelding" descr="Afbeeldi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284" y="1317565"/>
            <a:ext cx="7692162" cy="56831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Afbeelding" descr="Afbeeldi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2192" y="921799"/>
            <a:ext cx="1709546" cy="14911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Afbeelding" descr="Afbeeldi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5166" y="1906041"/>
            <a:ext cx="1928318" cy="19283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Afbeelding" descr="Afbeeldi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4609" y="4127964"/>
            <a:ext cx="2809431" cy="8395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Gianni Versace Weken _ social.jpg" descr="Gianni Versace Weken _ social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40000">
            <a:off x="1431837" y="2695923"/>
            <a:ext cx="2296522" cy="22965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Afbeelding" descr="Afbeeldi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54980" y="1226523"/>
            <a:ext cx="2570278" cy="216700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75EAF59-764D-4355-4E23-482CA345AE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30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itel 1"/>
          <p:cNvSpPr txBox="1">
            <a:spLocks noGrp="1"/>
          </p:cNvSpPr>
          <p:nvPr>
            <p:ph type="title"/>
          </p:nvPr>
        </p:nvSpPr>
        <p:spPr>
          <a:xfrm>
            <a:off x="795135" y="726147"/>
            <a:ext cx="6241664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ADBD15"/>
                </a:solidFill>
                <a:latin typeface="Teko Medium"/>
                <a:cs typeface="Teko Medium"/>
              </a:rPr>
              <a:t>WEST &amp; </a:t>
            </a:r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CULTUUR</a:t>
            </a:r>
            <a:endParaRPr dirty="0">
              <a:solidFill>
                <a:srgbClr val="1C1848"/>
              </a:solidFill>
            </a:endParaRPr>
          </a:p>
        </p:txBody>
      </p:sp>
      <p:sp>
        <p:nvSpPr>
          <p:cNvPr id="213" name="Wijzig tekst: klik 2x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200526" indent="-200526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partnerschap Groninger Museum, uitbreiding business club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Eurosonic Noorderslag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Bevrijdingsfestival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Kunst in buitengebied via Kunstpunt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Stimuleren Eventbeleid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Gastvrij Groningen</a:t>
            </a:r>
          </a:p>
          <a:p>
            <a:pPr marL="688947" lvl="1" indent="-200526">
              <a:buClrTx/>
              <a:buSzPct val="100000"/>
              <a:buChar char="•"/>
            </a:pPr>
            <a:endParaRPr dirty="0"/>
          </a:p>
        </p:txBody>
      </p:sp>
      <p:pic>
        <p:nvPicPr>
          <p:cNvPr id="3" name="Afbeelding 2" descr="Afbeelding met persoon, groep, staan, mensen&#10;&#10;Automatisch gegenereerde beschrijving">
            <a:extLst>
              <a:ext uri="{FF2B5EF4-FFF2-40B4-BE49-F238E27FC236}">
                <a16:creationId xmlns:a16="http://schemas.microsoft.com/office/drawing/2014/main" id="{2814B49A-6ED5-D16E-77BE-90B55742B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662" y="135020"/>
            <a:ext cx="3020929" cy="4027905"/>
          </a:xfrm>
          <a:prstGeom prst="rect">
            <a:avLst/>
          </a:prstGeom>
        </p:spPr>
      </p:pic>
      <p:pic>
        <p:nvPicPr>
          <p:cNvPr id="3074" name="Picture 2" descr="Ex-medewerker steelt meer dan 3 ton van festival Eurosonic Noorderslag |  Muziek | NU.nl">
            <a:extLst>
              <a:ext uri="{FF2B5EF4-FFF2-40B4-BE49-F238E27FC236}">
                <a16:creationId xmlns:a16="http://schemas.microsoft.com/office/drawing/2014/main" id="{E5BF4AFE-F3C7-9DCA-BA12-226984630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282" y="4180306"/>
            <a:ext cx="4520309" cy="25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0120EF9-DA8C-6770-023A-46D26B4B5A6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31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905" y="1510170"/>
            <a:ext cx="6030190" cy="45533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767" y="3966464"/>
            <a:ext cx="1792225" cy="23896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Afbeelding" descr="Afbeeld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9477" y="3782616"/>
            <a:ext cx="1283666" cy="1269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Afbeelding" descr="Afbeeldi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9536" y="1161290"/>
            <a:ext cx="2427708" cy="65895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sz="3600" dirty="0">
                <a:solidFill>
                  <a:srgbClr val="ADBD15"/>
                </a:solidFill>
                <a:latin typeface="Teko Medium"/>
                <a:cs typeface="Teko Medium"/>
              </a:rPr>
              <a:t>WEST &amp; </a:t>
            </a:r>
            <a:r>
              <a:rPr lang="nl-NL" sz="3600" dirty="0">
                <a:solidFill>
                  <a:srgbClr val="1C1848"/>
                </a:solidFill>
                <a:latin typeface="Teko Medium"/>
                <a:cs typeface="Teko Medium"/>
              </a:rPr>
              <a:t>CAMPUS</a:t>
            </a:r>
            <a:endParaRPr sz="3200" dirty="0"/>
          </a:p>
        </p:txBody>
      </p:sp>
      <p:pic>
        <p:nvPicPr>
          <p:cNvPr id="220" name="Afbeelding" descr="Afbeeldi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5222" y="1557394"/>
            <a:ext cx="7012576" cy="53029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Afbeelding" descr="Afbeeldi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5842" y="2171412"/>
            <a:ext cx="2281596" cy="15708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Afbeelding" descr="Afbeeldi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1980" y="4928202"/>
            <a:ext cx="1561060" cy="1680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Afbeelding" descr="Afbeeldi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6318" y="2899249"/>
            <a:ext cx="3181098" cy="83194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21F35FA-FAEC-3F89-2A3C-7C5297400E9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32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el 1"/>
          <p:cNvSpPr txBox="1">
            <a:spLocks noGrp="1"/>
          </p:cNvSpPr>
          <p:nvPr>
            <p:ph type="title"/>
          </p:nvPr>
        </p:nvSpPr>
        <p:spPr>
          <a:xfrm>
            <a:off x="436723" y="738321"/>
            <a:ext cx="6759546" cy="107723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sz="2800" dirty="0">
                <a:solidFill>
                  <a:srgbClr val="ADBD15"/>
                </a:solidFill>
                <a:latin typeface="Teko Medium"/>
                <a:cs typeface="Teko Medium"/>
              </a:rPr>
              <a:t>WEST &amp; </a:t>
            </a:r>
            <a:r>
              <a:rPr lang="nl-NL" sz="2800" dirty="0">
                <a:solidFill>
                  <a:srgbClr val="1C1848"/>
                </a:solidFill>
                <a:latin typeface="Teko Medium"/>
                <a:cs typeface="Teko Medium"/>
              </a:rPr>
              <a:t>CAMPUS</a:t>
            </a:r>
            <a:endParaRPr dirty="0"/>
          </a:p>
        </p:txBody>
      </p:sp>
      <p:sp>
        <p:nvSpPr>
          <p:cNvPr id="226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340038" y="1376609"/>
            <a:ext cx="7667889" cy="528066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00526" indent="-200526">
              <a:buClrTx/>
              <a:buSzPct val="100000"/>
              <a:buChar char="•"/>
            </a:pPr>
            <a:r>
              <a:rPr lang="nl-NL" sz="22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WEST participeert in stuur- en diverse werkgroepen, waaronder:</a:t>
            </a:r>
          </a:p>
          <a:p>
            <a:pPr marL="688947" lvl="1" indent="-200526">
              <a:buClrTx/>
              <a:buSzPct val="100000"/>
              <a:buChar char="•"/>
            </a:pPr>
            <a:r>
              <a:rPr lang="nl-NL" sz="22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werkgroep Gastvrij en Gastheerschap</a:t>
            </a:r>
          </a:p>
          <a:p>
            <a:pPr marL="688947" lvl="1" indent="-200526">
              <a:buClrTx/>
              <a:buSzPct val="100000"/>
              <a:buChar char="•"/>
            </a:pPr>
            <a:r>
              <a:rPr lang="nl-NL" sz="22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werkgroep mobiliteit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sz="22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samenwerking horeca Campus, seizoenen op campus zichtbaar maken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sz="22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participatie in organisatie / faciliteren activiteitenkalender o.a. talent vasthouden, Halve Marathon, Campus Run, New Energy Forum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sz="22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gebiedsvisie met parkeren, wonen, bedrijvigheid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sz="22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inrichten parkmanagement met verbetering groen en voorzieningen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sz="22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tijdelijke huisvesting </a:t>
            </a:r>
            <a:r>
              <a:rPr lang="nl-NL" sz="2200" dirty="0" err="1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Proxima</a:t>
            </a:r>
            <a:r>
              <a:rPr lang="nl-NL" sz="22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400 - 800 gebruikers</a:t>
            </a:r>
          </a:p>
          <a:p>
            <a:pPr marL="200526" indent="-200526">
              <a:buClrTx/>
              <a:buSzPct val="100000"/>
              <a:buChar char="•"/>
            </a:pPr>
            <a:r>
              <a:rPr lang="nl-NL" sz="22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samenwerking Businessmatch</a:t>
            </a:r>
          </a:p>
          <a:p>
            <a:pPr marL="688947" lvl="1" indent="-200526">
              <a:buClrTx/>
              <a:buSzPct val="100000"/>
              <a:buChar char="•"/>
            </a:pPr>
            <a:endParaRPr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4E00812-0CBF-F30B-402C-40477960E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9" y="101058"/>
            <a:ext cx="2896074" cy="3858126"/>
          </a:xfrm>
          <a:prstGeom prst="rect">
            <a:avLst/>
          </a:prstGeom>
        </p:spPr>
      </p:pic>
      <p:pic>
        <p:nvPicPr>
          <p:cNvPr id="4100" name="Picture 4" descr="Op de Zernike Campus zullen de komende jaren steeds meer mensen gaan wonen. De gemeente wil woningbouwprojecten toestaan.">
            <a:extLst>
              <a:ext uri="{FF2B5EF4-FFF2-40B4-BE49-F238E27FC236}">
                <a16:creationId xmlns:a16="http://schemas.microsoft.com/office/drawing/2014/main" id="{A49D1037-5AC1-B6C9-70CA-42BA28612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340" y="4128655"/>
            <a:ext cx="4210733" cy="262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C89A0CF-85B7-3B1C-0AB6-C484EACB7EF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33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ng 4">
            <a:extLst>
              <a:ext uri="{FF2B5EF4-FFF2-40B4-BE49-F238E27FC236}">
                <a16:creationId xmlns:a16="http://schemas.microsoft.com/office/drawing/2014/main" id="{ECFAD20E-4CE2-1057-3EC9-81A5CF1C4199}"/>
              </a:ext>
            </a:extLst>
          </p:cNvPr>
          <p:cNvSpPr/>
          <p:nvPr/>
        </p:nvSpPr>
        <p:spPr>
          <a:xfrm>
            <a:off x="5417181" y="2655502"/>
            <a:ext cx="1913057" cy="1913057"/>
          </a:xfrm>
          <a:prstGeom prst="donut">
            <a:avLst>
              <a:gd name="adj" fmla="val 26596"/>
            </a:avLst>
          </a:prstGeom>
          <a:solidFill>
            <a:srgbClr val="9CDBEF">
              <a:alpha val="52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4" name="Ring 4">
            <a:extLst>
              <a:ext uri="{FF2B5EF4-FFF2-40B4-BE49-F238E27FC236}">
                <a16:creationId xmlns:a16="http://schemas.microsoft.com/office/drawing/2014/main" id="{CD0133F4-8D82-C6B0-1BC7-046CD87EFAC8}"/>
              </a:ext>
            </a:extLst>
          </p:cNvPr>
          <p:cNvSpPr/>
          <p:nvPr/>
        </p:nvSpPr>
        <p:spPr>
          <a:xfrm>
            <a:off x="8037893" y="2688171"/>
            <a:ext cx="1913057" cy="1913057"/>
          </a:xfrm>
          <a:prstGeom prst="donut">
            <a:avLst>
              <a:gd name="adj" fmla="val 26596"/>
            </a:avLst>
          </a:prstGeom>
          <a:solidFill>
            <a:srgbClr val="9CDBEF">
              <a:alpha val="52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2" name="Ring 4">
            <a:extLst>
              <a:ext uri="{FF2B5EF4-FFF2-40B4-BE49-F238E27FC236}">
                <a16:creationId xmlns:a16="http://schemas.microsoft.com/office/drawing/2014/main" id="{2220CEDA-54B9-AB6E-DECA-96DCB84712DE}"/>
              </a:ext>
            </a:extLst>
          </p:cNvPr>
          <p:cNvSpPr/>
          <p:nvPr/>
        </p:nvSpPr>
        <p:spPr>
          <a:xfrm>
            <a:off x="2876766" y="2635449"/>
            <a:ext cx="1913057" cy="1913057"/>
          </a:xfrm>
          <a:prstGeom prst="donut">
            <a:avLst>
              <a:gd name="adj" fmla="val 26596"/>
            </a:avLst>
          </a:prstGeom>
          <a:solidFill>
            <a:srgbClr val="9CDBEF">
              <a:alpha val="52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7" name="Shape 171">
            <a:extLst>
              <a:ext uri="{FF2B5EF4-FFF2-40B4-BE49-F238E27FC236}">
                <a16:creationId xmlns:a16="http://schemas.microsoft.com/office/drawing/2014/main" id="{6611A7C4-46D5-475A-9595-54C6BFA36FEC}"/>
              </a:ext>
            </a:extLst>
          </p:cNvPr>
          <p:cNvSpPr/>
          <p:nvPr/>
        </p:nvSpPr>
        <p:spPr>
          <a:xfrm>
            <a:off x="356946" y="-31118"/>
            <a:ext cx="11478107" cy="240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/>
          </a:extLst>
        </p:spPr>
        <p:txBody>
          <a:bodyPr wrap="square" lIns="25113" tIns="25113" rIns="25113" bIns="25113" anchor="ctr">
            <a:spAutoFit/>
          </a:bodyPr>
          <a:lstStyle>
            <a:lvl1pPr>
              <a:defRPr sz="30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dirty="0">
                <a:solidFill>
                  <a:srgbClr val="1C1848"/>
                </a:solidFill>
                <a:latin typeface="Teko Medium"/>
                <a:cs typeface="Teko Medium"/>
              </a:rPr>
              <a:t>SAMENWERKEN AAN </a:t>
            </a:r>
            <a:br>
              <a:rPr lang="nl-NL" sz="5400" dirty="0">
                <a:solidFill>
                  <a:srgbClr val="1C1848"/>
                </a:solidFill>
                <a:latin typeface="Teko Medium"/>
                <a:cs typeface="Teko Medium"/>
              </a:rPr>
            </a:br>
            <a:r>
              <a:rPr lang="nl-NL" sz="5400" dirty="0">
                <a:solidFill>
                  <a:srgbClr val="1C1848"/>
                </a:solidFill>
                <a:latin typeface="Teko Medium"/>
                <a:cs typeface="Teko Medium"/>
              </a:rPr>
              <a:t>DE WERELD VAN MORGEN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Trebuchet MS" panose="020B0603020202020204" pitchFamily="34" charset="0"/>
              <a:sym typeface="Century Gothic"/>
            </a:endParaRPr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EEAB90D8-2BAE-4515-99C4-786369C020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1" t="59569" r="69243" b="30258"/>
          <a:stretch/>
        </p:blipFill>
        <p:spPr>
          <a:xfrm>
            <a:off x="500117" y="3017001"/>
            <a:ext cx="1913057" cy="103342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8FF05C0D-A8D4-4FA1-998C-B6A7583E9B31}"/>
              </a:ext>
            </a:extLst>
          </p:cNvPr>
          <p:cNvSpPr txBox="1"/>
          <p:nvPr/>
        </p:nvSpPr>
        <p:spPr>
          <a:xfrm>
            <a:off x="3118556" y="3104321"/>
            <a:ext cx="2168916" cy="943976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7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Calibri"/>
              </a:rPr>
              <a:t>260 bedrijven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E21B7AB-44DF-4FFE-814F-9FEF8A632038}"/>
              </a:ext>
            </a:extLst>
          </p:cNvPr>
          <p:cNvSpPr txBox="1"/>
          <p:nvPr/>
        </p:nvSpPr>
        <p:spPr>
          <a:xfrm>
            <a:off x="5459890" y="3017001"/>
            <a:ext cx="2409525" cy="913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7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/>
              </a:rPr>
              <a:t>&gt;23.500</a:t>
            </a:r>
            <a:br>
              <a:rPr kumimoji="0" lang="nl-NL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/>
              </a:rPr>
            </a:br>
            <a:r>
              <a:rPr kumimoji="0" lang="nl-NL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/>
              </a:rPr>
              <a:t>medewerkers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3DD86C2B-7FD5-4BF0-B13E-C9DC999D6D62}"/>
              </a:ext>
            </a:extLst>
          </p:cNvPr>
          <p:cNvSpPr txBox="1"/>
          <p:nvPr/>
        </p:nvSpPr>
        <p:spPr>
          <a:xfrm>
            <a:off x="8455245" y="2928214"/>
            <a:ext cx="2409525" cy="1595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7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/>
              </a:rPr>
              <a:t>&gt;50.000</a:t>
            </a:r>
            <a:br>
              <a:rPr kumimoji="0" lang="nl-NL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/>
              </a:rPr>
            </a:br>
            <a:r>
              <a:rPr kumimoji="0" lang="nl-NL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/>
              </a:rPr>
              <a:t>studenten</a:t>
            </a:r>
            <a:br>
              <a:rPr kumimoji="0" lang="nl-NL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/>
              </a:rPr>
            </a:br>
            <a:r>
              <a:rPr kumimoji="0" lang="nl-NL" sz="1467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/>
              </a:rPr>
              <a:t>op de Campus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7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67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/>
              </a:rPr>
              <a:t>(&gt;</a:t>
            </a:r>
            <a:r>
              <a:rPr kumimoji="0" lang="nl-NL" sz="1467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/>
              </a:rPr>
              <a:t>70.000</a:t>
            </a:r>
            <a:r>
              <a:rPr kumimoji="0" lang="nl-NL" sz="1467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/>
              </a:rPr>
              <a:t> totaal)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D66DA0C-EBD5-49B1-A6F4-584FDE265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69"/>
          <a:stretch/>
        </p:blipFill>
        <p:spPr bwMode="auto">
          <a:xfrm>
            <a:off x="381385" y="5955857"/>
            <a:ext cx="3593419" cy="57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43D5C7E2-3526-4FA5-81A9-4057A3B047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37" t="77495" r="17549" b="2247"/>
          <a:stretch/>
        </p:blipFill>
        <p:spPr bwMode="auto">
          <a:xfrm>
            <a:off x="3700327" y="6017530"/>
            <a:ext cx="1054373" cy="553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F1A10CFD-BE94-4F0A-88A3-503D855838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433" y="6027237"/>
            <a:ext cx="918263" cy="484384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94FADDF6-8360-4866-BAF7-5FF81758DF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469" y="5950629"/>
            <a:ext cx="993552" cy="558683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572FAF33-DBCE-49E5-8A84-CA935BFACE0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5" t="21506" r="11285" b="46725"/>
          <a:stretch/>
        </p:blipFill>
        <p:spPr>
          <a:xfrm>
            <a:off x="4920117" y="5885291"/>
            <a:ext cx="1492495" cy="689360"/>
          </a:xfrm>
          <a:prstGeom prst="rect">
            <a:avLst/>
          </a:prstGeom>
        </p:spPr>
      </p:pic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DDCC9C5B-D169-404D-AB51-1601CA047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A718-3615-F54C-90DF-F03E48B08009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88191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E0ACC5FF-0E82-A091-5652-32E37E071F63}"/>
              </a:ext>
            </a:extLst>
          </p:cNvPr>
          <p:cNvGrpSpPr/>
          <p:nvPr/>
        </p:nvGrpSpPr>
        <p:grpSpPr>
          <a:xfrm>
            <a:off x="1" y="1071528"/>
            <a:ext cx="12375470" cy="5141080"/>
            <a:chOff x="1" y="858460"/>
            <a:chExt cx="12375470" cy="5141080"/>
          </a:xfrm>
        </p:grpSpPr>
        <p:pic>
          <p:nvPicPr>
            <p:cNvPr id="7" name="Afbeelding 6" descr="Afbeelding met schermopname, tekenfilm&#10;&#10;Automatisch gegenereerde beschrijving">
              <a:extLst>
                <a:ext uri="{FF2B5EF4-FFF2-40B4-BE49-F238E27FC236}">
                  <a16:creationId xmlns:a16="http://schemas.microsoft.com/office/drawing/2014/main" id="{4EDC2C92-BE48-93B0-8AC3-6624B3507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858460"/>
              <a:ext cx="12192000" cy="5141080"/>
            </a:xfrm>
            <a:prstGeom prst="rect">
              <a:avLst/>
            </a:prstGeom>
          </p:spPr>
        </p:pic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B1071A6C-4A4A-6A74-C3EA-DE8E5548BA02}"/>
                </a:ext>
              </a:extLst>
            </p:cNvPr>
            <p:cNvSpPr txBox="1"/>
            <p:nvPr/>
          </p:nvSpPr>
          <p:spPr>
            <a:xfrm>
              <a:off x="8460419" y="2539014"/>
              <a:ext cx="3915052" cy="11079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l-NL" sz="6600" b="1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j-ea"/>
                  <a:cs typeface="+mj-cs"/>
                  <a:sym typeface="Helvetica"/>
                </a:rPr>
                <a:t>2025</a:t>
              </a:r>
            </a:p>
          </p:txBody>
        </p:sp>
      </p:grp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9C2C9E0-EACA-AC29-28AC-7B344C81F59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4311788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06A858-CDE2-9FE7-2DD7-215EE3C1A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36" y="551915"/>
            <a:ext cx="11817927" cy="986592"/>
          </a:xfrm>
        </p:spPr>
        <p:txBody>
          <a:bodyPr>
            <a:normAutofit/>
          </a:bodyPr>
          <a:lstStyle/>
          <a:p>
            <a:r>
              <a:rPr lang="nl-NL" sz="6000" dirty="0">
                <a:solidFill>
                  <a:srgbClr val="1C1848"/>
                </a:solidFill>
                <a:latin typeface="Teko Medium"/>
                <a:cs typeface="Teko Medium"/>
              </a:rPr>
              <a:t>ACTIVITEITEN 2025, WEST MEETS …. </a:t>
            </a:r>
            <a:r>
              <a:rPr lang="nl-NL" sz="6000" dirty="0">
                <a:solidFill>
                  <a:srgbClr val="ADBD15"/>
                </a:solidFill>
                <a:latin typeface="Teko Medium"/>
                <a:cs typeface="Teko Medium"/>
              </a:rPr>
              <a:t> 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3370685-9BE3-E54B-53A6-E2D96185F49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719717" y="1434904"/>
            <a:ext cx="8534401" cy="414678"/>
          </a:xfrm>
        </p:spPr>
        <p:txBody>
          <a:bodyPr/>
          <a:lstStyle/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nl-NL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</a:t>
            </a: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construction</a:t>
            </a: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A4EB9FE-4DCD-98E0-F469-FA58C5A54DCA}"/>
              </a:ext>
            </a:extLst>
          </p:cNvPr>
          <p:cNvSpPr txBox="1"/>
          <p:nvPr/>
        </p:nvSpPr>
        <p:spPr>
          <a:xfrm>
            <a:off x="1260765" y="2064513"/>
            <a:ext cx="4613562" cy="3693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lnSpc>
                <a:spcPct val="90000"/>
              </a:lnSpc>
              <a:buClrTx/>
              <a:buSzPct val="100000"/>
              <a:buNone/>
              <a:tabLst>
                <a:tab pos="300038" algn="l"/>
              </a:tabLst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Mei</a:t>
            </a:r>
          </a:p>
          <a:p>
            <a:pPr marL="342900" indent="-342900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300038" algn="l"/>
              </a:tabLst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Halve Marathon</a:t>
            </a:r>
          </a:p>
          <a:p>
            <a:pPr marL="342900" indent="-342900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300038" algn="l"/>
              </a:tabLst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Corpus den Hoorn</a:t>
            </a:r>
          </a:p>
          <a:p>
            <a:pPr marL="342900" indent="-342900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300038" algn="l"/>
              </a:tabLst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Zernike</a:t>
            </a:r>
          </a:p>
          <a:p>
            <a:pPr marL="342900" indent="-342900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300038" algn="l"/>
              </a:tabLst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Schouw 2 bedrijventerreinen</a:t>
            </a:r>
          </a:p>
          <a:p>
            <a:pPr>
              <a:lnSpc>
                <a:spcPct val="90000"/>
              </a:lnSpc>
              <a:buClrTx/>
              <a:buSzPct val="100000"/>
              <a:buNone/>
              <a:tabLst>
                <a:tab pos="300038" algn="l"/>
              </a:tabLst>
            </a:pPr>
            <a:endParaRPr lang="nl-NL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buClrTx/>
              <a:buSzPct val="100000"/>
              <a:buNone/>
              <a:tabLst>
                <a:tab pos="300038" algn="l"/>
              </a:tabLst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Juni</a:t>
            </a:r>
          </a:p>
          <a:p>
            <a:pPr marL="342900" indent="-342900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300038" algn="l"/>
              </a:tabLst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Energy Forum</a:t>
            </a:r>
          </a:p>
          <a:p>
            <a:pPr marL="342900" indent="-342900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300038" algn="l"/>
              </a:tabLst>
            </a:pPr>
            <a:r>
              <a:rPr lang="nl-NL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Kroton</a:t>
            </a: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Beach (bedrijven volleybal)</a:t>
            </a:r>
          </a:p>
          <a:p>
            <a:pPr>
              <a:lnSpc>
                <a:spcPct val="90000"/>
              </a:lnSpc>
              <a:buClrTx/>
              <a:buSzPct val="100000"/>
              <a:buNone/>
              <a:tabLst>
                <a:tab pos="300038" algn="l"/>
              </a:tabLst>
            </a:pPr>
            <a:endParaRPr lang="nl-NL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buClrTx/>
              <a:buSzPct val="100000"/>
              <a:buNone/>
              <a:tabLst>
                <a:tab pos="300038" algn="l"/>
              </a:tabLst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Augustus:</a:t>
            </a:r>
          </a:p>
          <a:p>
            <a:pPr marL="342900" indent="-342900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300038" algn="l"/>
              </a:tabLst>
            </a:pPr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Groningens Ontzet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CAD621A-BFCC-549D-9061-EF27F5EC01F1}"/>
              </a:ext>
            </a:extLst>
          </p:cNvPr>
          <p:cNvSpPr txBox="1"/>
          <p:nvPr/>
        </p:nvSpPr>
        <p:spPr>
          <a:xfrm>
            <a:off x="6317676" y="2064513"/>
            <a:ext cx="5153888" cy="3970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indent="0" hangingPunct="1">
              <a:lnSpc>
                <a:spcPct val="90000"/>
              </a:lnSpc>
              <a:buClrTx/>
              <a:buSzPct val="100000"/>
              <a:buFontTx/>
              <a:buNone/>
            </a:pPr>
            <a:r>
              <a:rPr lang="nl-NL" sz="20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September:</a:t>
            </a:r>
          </a:p>
          <a:p>
            <a:pPr marL="285750" indent="-285750" hangingPunct="1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Davis Cup</a:t>
            </a:r>
          </a:p>
          <a:p>
            <a:pPr marL="285750" indent="-285750" hangingPunct="1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Life </a:t>
            </a:r>
            <a:r>
              <a:rPr lang="nl-NL" sz="2000" dirty="0" err="1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Science</a:t>
            </a:r>
            <a:r>
              <a:rPr lang="nl-NL" sz="20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Congres</a:t>
            </a:r>
          </a:p>
          <a:p>
            <a:pPr marL="285750" indent="-285750" hangingPunct="1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Campus </a:t>
            </a:r>
            <a:r>
              <a:rPr lang="nl-NL" sz="2000" dirty="0" err="1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Trail</a:t>
            </a:r>
            <a:endParaRPr lang="nl-NL" sz="2000" dirty="0">
              <a:solidFill>
                <a:srgbClr val="1C184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hangingPunct="1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C184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hangingPunct="1">
              <a:lnSpc>
                <a:spcPct val="90000"/>
              </a:lnSpc>
              <a:buClrTx/>
              <a:buSzPct val="100000"/>
              <a:buFontTx/>
              <a:buNone/>
            </a:pPr>
            <a:r>
              <a:rPr lang="nl-NL" sz="20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Oktober:</a:t>
            </a:r>
          </a:p>
          <a:p>
            <a:pPr marL="285750" indent="-285750" hangingPunct="1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Week van de Veiligheid </a:t>
            </a:r>
          </a:p>
          <a:p>
            <a:pPr marL="0" indent="0" hangingPunct="1">
              <a:lnSpc>
                <a:spcPct val="90000"/>
              </a:lnSpc>
              <a:buClrTx/>
              <a:buSzPct val="100000"/>
              <a:buNone/>
            </a:pPr>
            <a:endParaRPr lang="nl-NL" sz="2000" dirty="0">
              <a:solidFill>
                <a:srgbClr val="1C184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hangingPunct="1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C184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hangingPunct="1">
              <a:lnSpc>
                <a:spcPct val="90000"/>
              </a:lnSpc>
              <a:buClrTx/>
              <a:buSzPct val="100000"/>
              <a:buFontTx/>
              <a:buNone/>
            </a:pPr>
            <a:r>
              <a:rPr lang="nl-NL" sz="20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November:</a:t>
            </a:r>
          </a:p>
          <a:p>
            <a:pPr marL="285750" indent="-285750" hangingPunct="1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Promotiedagen Noord Nederland</a:t>
            </a:r>
          </a:p>
          <a:p>
            <a:pPr marL="285750" indent="-285750" hangingPunct="1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besturen Buitenwijken (inspiratiediner)</a:t>
            </a:r>
          </a:p>
          <a:p>
            <a:pPr marL="285750" indent="-285750" hangingPunct="1">
              <a:lnSpc>
                <a:spcPct val="9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nl-NL" sz="2000" dirty="0" err="1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Let’s</a:t>
            </a:r>
            <a:r>
              <a:rPr lang="nl-NL" sz="2000" dirty="0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sz="2000" dirty="0" err="1">
                <a:solidFill>
                  <a:srgbClr val="1C18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</a:t>
            </a:r>
            <a:endParaRPr lang="nl-NL" sz="2000" dirty="0">
              <a:solidFill>
                <a:srgbClr val="1C184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86961241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Blauwe_gloed.png" descr="Blauwe_glo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1805" y="-2"/>
            <a:ext cx="970014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WEST_logo-WIT.png" descr="WEST_logo-W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Jaarrekening 2021"/>
          <p:cNvSpPr txBox="1">
            <a:spLocks noGrp="1"/>
          </p:cNvSpPr>
          <p:nvPr>
            <p:ph type="ctrTitle"/>
          </p:nvPr>
        </p:nvSpPr>
        <p:spPr>
          <a:xfrm>
            <a:off x="3336965" y="1978932"/>
            <a:ext cx="7261761" cy="1450067"/>
          </a:xfrm>
          <a:prstGeom prst="rect">
            <a:avLst/>
          </a:prstGeom>
        </p:spPr>
        <p:txBody>
          <a:bodyPr>
            <a:noAutofit/>
          </a:bodyPr>
          <a:lstStyle>
            <a:lvl1pPr defTabSz="740663">
              <a:defRPr sz="4860"/>
            </a:lvl1pPr>
          </a:lstStyle>
          <a:p>
            <a:r>
              <a:rPr lang="nl-NL" sz="8000" dirty="0">
                <a:latin typeface="Teko Medium"/>
                <a:cs typeface="Teko Medium"/>
              </a:rPr>
              <a:t>FINANCIEN 2024 </a:t>
            </a:r>
            <a:endParaRPr lang="nl-NL" sz="8000" dirty="0"/>
          </a:p>
        </p:txBody>
      </p:sp>
    </p:spTree>
    <p:extLst>
      <p:ext uri="{BB962C8B-B14F-4D97-AF65-F5344CB8AC3E}">
        <p14:creationId xmlns:p14="http://schemas.microsoft.com/office/powerpoint/2010/main" val="1488654491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itel 1"/>
          <p:cNvSpPr txBox="1">
            <a:spLocks noGrp="1"/>
          </p:cNvSpPr>
          <p:nvPr>
            <p:ph type="title"/>
          </p:nvPr>
        </p:nvSpPr>
        <p:spPr>
          <a:xfrm>
            <a:off x="1087213" y="501348"/>
            <a:ext cx="7958333" cy="107723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nl-NL" sz="4400" dirty="0">
                <a:solidFill>
                  <a:srgbClr val="1C1848"/>
                </a:solidFill>
                <a:latin typeface="Teko Medium"/>
                <a:cs typeface="Teko Medium"/>
              </a:rPr>
              <a:t>JAARREKENING 2024</a:t>
            </a:r>
            <a:endParaRPr sz="4000" dirty="0"/>
          </a:p>
        </p:txBody>
      </p:sp>
      <p:sp>
        <p:nvSpPr>
          <p:cNvPr id="234" name="Activa…"/>
          <p:cNvSpPr txBox="1"/>
          <p:nvPr/>
        </p:nvSpPr>
        <p:spPr>
          <a:xfrm>
            <a:off x="830517" y="1260764"/>
            <a:ext cx="3394607" cy="522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Activa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Vorderingen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Liquide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middelen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Totaal</a:t>
            </a:r>
            <a:r>
              <a:rPr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Activa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Passiva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Eigen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vermogen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Reserveringen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Kortlopende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schulden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2400" dirty="0" err="1">
                <a:solidFill>
                  <a:srgbClr val="1C18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Totaal</a:t>
            </a:r>
            <a:r>
              <a:rPr sz="2400" dirty="0">
                <a:solidFill>
                  <a:srgbClr val="1C18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2400" dirty="0" err="1">
                <a:solidFill>
                  <a:srgbClr val="1C18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Passiva</a:t>
            </a:r>
            <a:endParaRPr sz="2400" dirty="0">
              <a:solidFill>
                <a:srgbClr val="1C184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5" name="31 december 2022…"/>
          <p:cNvSpPr txBox="1"/>
          <p:nvPr/>
        </p:nvSpPr>
        <p:spPr>
          <a:xfrm>
            <a:off x="4225125" y="1260764"/>
            <a:ext cx="2771420" cy="4789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31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december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139.834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142.385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282.219</a:t>
            </a:r>
            <a:endParaRPr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62.122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7.852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212.244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282.219</a:t>
            </a:r>
            <a:endParaRPr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6" name="31 december 2021…"/>
          <p:cNvSpPr txBox="1"/>
          <p:nvPr/>
        </p:nvSpPr>
        <p:spPr>
          <a:xfrm>
            <a:off x="7605879" y="1260764"/>
            <a:ext cx="2771420" cy="4789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31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december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93.379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151.077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244.456</a:t>
            </a:r>
            <a:endParaRPr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59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220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16.451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168.785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244.456</a:t>
            </a:r>
            <a:endParaRPr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83A1B0D-1807-B62C-16E5-2EE6B3E1AE9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38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itel 1"/>
          <p:cNvSpPr txBox="1">
            <a:spLocks noGrp="1"/>
          </p:cNvSpPr>
          <p:nvPr>
            <p:ph type="title"/>
          </p:nvPr>
        </p:nvSpPr>
        <p:spPr>
          <a:xfrm>
            <a:off x="3336966" y="1081553"/>
            <a:ext cx="5518068" cy="98659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sz="6000" dirty="0">
                <a:solidFill>
                  <a:srgbClr val="1C1848"/>
                </a:solidFill>
                <a:latin typeface="Teko Medium"/>
                <a:cs typeface="Teko Medium"/>
              </a:rPr>
              <a:t>KASCOMMISSIE</a:t>
            </a:r>
            <a:endParaRPr dirty="0"/>
          </a:p>
        </p:txBody>
      </p:sp>
      <p:sp>
        <p:nvSpPr>
          <p:cNvPr id="239" name="Alinda Korhorn…"/>
          <p:cNvSpPr txBox="1">
            <a:spLocks noGrp="1"/>
          </p:cNvSpPr>
          <p:nvPr>
            <p:ph type="body" sz="quarter" idx="1"/>
          </p:nvPr>
        </p:nvSpPr>
        <p:spPr>
          <a:xfrm>
            <a:off x="3082876" y="4517723"/>
            <a:ext cx="3013124" cy="986592"/>
          </a:xfrm>
          <a:prstGeom prst="rect">
            <a:avLst/>
          </a:prstGeom>
        </p:spPr>
        <p:txBody>
          <a:bodyPr anchor="t"/>
          <a:lstStyle/>
          <a:p>
            <a:pPr>
              <a:lnSpc>
                <a:spcPct val="60000"/>
              </a:lnSpc>
              <a:defRPr b="1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Chris Wieringa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60000"/>
              </a:lnSpc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Lid</a:t>
            </a:r>
          </a:p>
        </p:txBody>
      </p:sp>
      <p:sp>
        <p:nvSpPr>
          <p:cNvPr id="242" name="Jeroen Visser…"/>
          <p:cNvSpPr txBox="1"/>
          <p:nvPr/>
        </p:nvSpPr>
        <p:spPr>
          <a:xfrm>
            <a:off x="6274444" y="4517723"/>
            <a:ext cx="3013124" cy="577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ctr" defTabSz="914400">
              <a:lnSpc>
                <a:spcPct val="60000"/>
              </a:lnSpc>
              <a:spcBef>
                <a:spcPts val="1000"/>
              </a:spcBef>
              <a:defRPr sz="2000" b="1">
                <a:solidFill>
                  <a:srgbClr val="1B184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Joost </a:t>
            </a:r>
            <a:r>
              <a:rPr lang="nl-NL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Schuitemaker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defTabSz="914400">
              <a:lnSpc>
                <a:spcPct val="60000"/>
              </a:lnSpc>
              <a:spcBef>
                <a:spcPts val="1000"/>
              </a:spcBef>
              <a:defRPr sz="2000">
                <a:solidFill>
                  <a:srgbClr val="1B184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Lid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ECC4CD1-6519-C600-6FAB-33697C58FCB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39</a:t>
            </a:fld>
            <a:endParaRPr lang="nl-NL"/>
          </a:p>
        </p:txBody>
      </p:sp>
      <p:pic>
        <p:nvPicPr>
          <p:cNvPr id="11" name="Afbeelding 10" descr="Afbeelding met Menselijk gezicht, persoon, Voorhoofd, Kin&#10;&#10;Door AI gegenereerde inhoud is mogelijk onjuist.">
            <a:extLst>
              <a:ext uri="{FF2B5EF4-FFF2-40B4-BE49-F238E27FC236}">
                <a16:creationId xmlns:a16="http://schemas.microsoft.com/office/drawing/2014/main" id="{84FDFEC7-122E-271D-B308-C561F5E4A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966" y="2797513"/>
            <a:ext cx="2638468" cy="1484138"/>
          </a:xfrm>
          <a:prstGeom prst="rect">
            <a:avLst/>
          </a:prstGeom>
        </p:spPr>
      </p:pic>
      <p:pic>
        <p:nvPicPr>
          <p:cNvPr id="4" name="Afbeelding 3" descr="Afbeelding met Menselijk gezicht, glimlach, Voorhoofd, bril&#10;&#10;Door AI gegenereerde inhoud is mogelijk onjuist.">
            <a:extLst>
              <a:ext uri="{FF2B5EF4-FFF2-40B4-BE49-F238E27FC236}">
                <a16:creationId xmlns:a16="http://schemas.microsoft.com/office/drawing/2014/main" id="{28FB72F3-3E7E-A87F-A424-C9A3F4369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57" y="2652856"/>
            <a:ext cx="3126911" cy="175888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Blauwe_gloed.png" descr="Blauwe_glo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1805" y="-2"/>
            <a:ext cx="970014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WEST_logo-WIT.png" descr="WEST_logo-W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Begroting 2022"/>
          <p:cNvSpPr txBox="1">
            <a:spLocks noGrp="1"/>
          </p:cNvSpPr>
          <p:nvPr>
            <p:ph type="ctrTitle"/>
          </p:nvPr>
        </p:nvSpPr>
        <p:spPr>
          <a:xfrm>
            <a:off x="3336966" y="1978933"/>
            <a:ext cx="7829798" cy="986592"/>
          </a:xfrm>
          <a:prstGeom prst="rect">
            <a:avLst/>
          </a:prstGeom>
        </p:spPr>
        <p:txBody>
          <a:bodyPr>
            <a:noAutofit/>
          </a:bodyPr>
          <a:lstStyle>
            <a:lvl1pPr defTabSz="896111">
              <a:defRPr sz="5880"/>
            </a:lvl1pPr>
          </a:lstStyle>
          <a:p>
            <a:r>
              <a:rPr lang="nl-NL" sz="7200" dirty="0">
                <a:latin typeface="Teko Medium"/>
                <a:cs typeface="Teko Medium"/>
              </a:rPr>
              <a:t>BEGROTING 2025</a:t>
            </a:r>
            <a:endParaRPr sz="7200" dirty="0"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1FFAD-63D5-0E35-2198-7A9FFC0AD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el 1">
            <a:extLst>
              <a:ext uri="{FF2B5EF4-FFF2-40B4-BE49-F238E27FC236}">
                <a16:creationId xmlns:a16="http://schemas.microsoft.com/office/drawing/2014/main" id="{4D0F032F-59A7-1CC4-F2A2-94DC67AACD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0122" y="743009"/>
            <a:ext cx="10730714" cy="107723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nl-NL" sz="3600" dirty="0">
                <a:latin typeface="Teko Medium"/>
                <a:cs typeface="Teko Medium"/>
              </a:rPr>
              <a:t>STAAT VAN BATEN &amp; LASTEN EN </a:t>
            </a:r>
            <a:r>
              <a:rPr lang="nl-NL" sz="4000" dirty="0">
                <a:latin typeface="Teko Medium"/>
                <a:cs typeface="Teko Medium"/>
              </a:rPr>
              <a:t>BEGROTING</a:t>
            </a:r>
            <a:endParaRPr sz="3200" dirty="0"/>
          </a:p>
        </p:txBody>
      </p:sp>
      <p:sp>
        <p:nvSpPr>
          <p:cNvPr id="250" name="Baten…">
            <a:extLst>
              <a:ext uri="{FF2B5EF4-FFF2-40B4-BE49-F238E27FC236}">
                <a16:creationId xmlns:a16="http://schemas.microsoft.com/office/drawing/2014/main" id="{63B8F8E6-DCC8-E45C-7D30-A45A0E33E5DB}"/>
              </a:ext>
            </a:extLst>
          </p:cNvPr>
          <p:cNvSpPr txBox="1"/>
          <p:nvPr/>
        </p:nvSpPr>
        <p:spPr>
          <a:xfrm>
            <a:off x="447209" y="2157615"/>
            <a:ext cx="2379117" cy="3342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Baten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Lasten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Resultaat</a:t>
            </a:r>
            <a:endParaRPr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1" name="Concept begroting 2023…">
            <a:extLst>
              <a:ext uri="{FF2B5EF4-FFF2-40B4-BE49-F238E27FC236}">
                <a16:creationId xmlns:a16="http://schemas.microsoft.com/office/drawing/2014/main" id="{86D4C6A7-C6EE-1065-9098-E5AB2164EE13}"/>
              </a:ext>
            </a:extLst>
          </p:cNvPr>
          <p:cNvSpPr txBox="1"/>
          <p:nvPr/>
        </p:nvSpPr>
        <p:spPr>
          <a:xfrm>
            <a:off x="3056724" y="1690255"/>
            <a:ext cx="2379117" cy="4617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Concept </a:t>
            </a:r>
            <a:endParaRPr lang="nl-N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Begroting </a:t>
            </a:r>
            <a:b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00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205.0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1.295</a:t>
            </a:r>
            <a:endParaRPr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2" name="Vastgestelde begroting 2022…">
            <a:extLst>
              <a:ext uri="{FF2B5EF4-FFF2-40B4-BE49-F238E27FC236}">
                <a16:creationId xmlns:a16="http://schemas.microsoft.com/office/drawing/2014/main" id="{F4AE2459-0A66-7CBE-B44F-09295E0193F6}"/>
              </a:ext>
            </a:extLst>
          </p:cNvPr>
          <p:cNvSpPr txBox="1"/>
          <p:nvPr/>
        </p:nvSpPr>
        <p:spPr>
          <a:xfrm>
            <a:off x="5157457" y="2110453"/>
            <a:ext cx="2176611" cy="39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Realisatie </a:t>
            </a:r>
            <a:b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177.917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176.597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1.320</a:t>
            </a:r>
            <a:endParaRPr dirty="0"/>
          </a:p>
        </p:txBody>
      </p:sp>
      <p:sp>
        <p:nvSpPr>
          <p:cNvPr id="254" name="Realisatie         2021…">
            <a:extLst>
              <a:ext uri="{FF2B5EF4-FFF2-40B4-BE49-F238E27FC236}">
                <a16:creationId xmlns:a16="http://schemas.microsoft.com/office/drawing/2014/main" id="{5CE35798-70D0-07B7-0E54-A7223D3E9EA3}"/>
              </a:ext>
            </a:extLst>
          </p:cNvPr>
          <p:cNvSpPr txBox="1"/>
          <p:nvPr/>
        </p:nvSpPr>
        <p:spPr>
          <a:xfrm>
            <a:off x="9121458" y="2117161"/>
            <a:ext cx="2419378" cy="39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 err="1"/>
              <a:t>Realisatie</a:t>
            </a:r>
            <a:r>
              <a:rPr sz="1600" dirty="0"/>
              <a:t> </a:t>
            </a:r>
            <a:br>
              <a:rPr lang="nl-NL" sz="1600" dirty="0"/>
            </a:br>
            <a:r>
              <a:rPr sz="1600" dirty="0"/>
              <a:t>202</a:t>
            </a:r>
            <a:r>
              <a:rPr lang="nl-NL" sz="1600" dirty="0"/>
              <a:t>3</a:t>
            </a:r>
            <a:endParaRPr sz="1600" dirty="0"/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/>
              <a:t>157.328</a:t>
            </a:r>
            <a:endParaRPr sz="1600" dirty="0"/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/>
              <a:t>157.310</a:t>
            </a:r>
            <a:endParaRPr sz="1600" dirty="0"/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2400" dirty="0"/>
              <a:t>     18</a:t>
            </a:r>
            <a:endParaRPr sz="2400" dirty="0"/>
          </a:p>
        </p:txBody>
      </p:sp>
      <p:sp>
        <p:nvSpPr>
          <p:cNvPr id="2" name="Vastgestelde begroting 2022…">
            <a:extLst>
              <a:ext uri="{FF2B5EF4-FFF2-40B4-BE49-F238E27FC236}">
                <a16:creationId xmlns:a16="http://schemas.microsoft.com/office/drawing/2014/main" id="{76A6A860-03F3-B0EF-D825-1B66D44C73A0}"/>
              </a:ext>
            </a:extLst>
          </p:cNvPr>
          <p:cNvSpPr txBox="1"/>
          <p:nvPr/>
        </p:nvSpPr>
        <p:spPr>
          <a:xfrm>
            <a:off x="7223231" y="2113837"/>
            <a:ext cx="1877085" cy="39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Begroting </a:t>
            </a:r>
            <a:b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168.500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B1BB32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169.500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-1.000</a:t>
            </a:r>
            <a:endParaRPr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913645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Blauwe_gloed.png" descr="Blauwe_glo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1805" y="-2"/>
            <a:ext cx="970014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WEST_logo-WIT.png" descr="WEST_logo-W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Ondernemingsfonds Groningen"/>
          <p:cNvSpPr txBox="1">
            <a:spLocks noGrp="1"/>
          </p:cNvSpPr>
          <p:nvPr>
            <p:ph type="ctrTitle"/>
          </p:nvPr>
        </p:nvSpPr>
        <p:spPr>
          <a:xfrm>
            <a:off x="2762410" y="1978933"/>
            <a:ext cx="8920604" cy="986592"/>
          </a:xfrm>
          <a:prstGeom prst="rect">
            <a:avLst/>
          </a:prstGeom>
        </p:spPr>
        <p:txBody>
          <a:bodyPr>
            <a:noAutofit/>
          </a:bodyPr>
          <a:lstStyle>
            <a:lvl1pPr defTabSz="521208">
              <a:defRPr sz="3420"/>
            </a:lvl1pPr>
          </a:lstStyle>
          <a:p>
            <a:pPr algn="l"/>
            <a:r>
              <a:rPr lang="nl-NL" sz="6000" dirty="0">
                <a:latin typeface="Teko Medium"/>
                <a:cs typeface="Teko Medium"/>
              </a:rPr>
              <a:t>ONDERNEMERSFONDS GRONINGEN</a:t>
            </a:r>
            <a:endParaRPr sz="6000" dirty="0"/>
          </a:p>
        </p:txBody>
      </p:sp>
      <p:sp>
        <p:nvSpPr>
          <p:cNvPr id="259" name="Fondsprojecten WEST 2021 en reserveringen 2022"/>
          <p:cNvSpPr txBox="1">
            <a:spLocks noGrp="1"/>
          </p:cNvSpPr>
          <p:nvPr>
            <p:ph type="subTitle" sz="quarter" idx="1"/>
          </p:nvPr>
        </p:nvSpPr>
        <p:spPr>
          <a:xfrm>
            <a:off x="2545505" y="3754169"/>
            <a:ext cx="8534400" cy="17526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2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Fondsprojecten</a:t>
            </a:r>
            <a:r>
              <a:rPr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WEST 202</a:t>
            </a:r>
            <a:r>
              <a:rPr lang="nl-NL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 </a:t>
            </a:r>
            <a:r>
              <a:rPr sz="2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reserveringen</a:t>
            </a:r>
            <a:r>
              <a:rPr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nl-NL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itel 1"/>
          <p:cNvSpPr txBox="1">
            <a:spLocks noGrp="1"/>
          </p:cNvSpPr>
          <p:nvPr>
            <p:ph type="title"/>
          </p:nvPr>
        </p:nvSpPr>
        <p:spPr>
          <a:xfrm>
            <a:off x="130233" y="526757"/>
            <a:ext cx="11521440" cy="1077231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nl-NL" sz="4000" dirty="0">
                <a:solidFill>
                  <a:srgbClr val="1C1848"/>
                </a:solidFill>
                <a:latin typeface="Teko Medium"/>
                <a:cs typeface="Teko Medium"/>
              </a:rPr>
              <a:t>WEST ONDERNEMERSFONDS GRONINGEN </a:t>
            </a:r>
            <a:br>
              <a:rPr lang="nl-NL" sz="4000" dirty="0">
                <a:solidFill>
                  <a:srgbClr val="1C1848"/>
                </a:solidFill>
                <a:latin typeface="Teko Medium"/>
                <a:cs typeface="Teko Medium"/>
              </a:rPr>
            </a:br>
            <a:r>
              <a:rPr sz="3200" dirty="0" err="1">
                <a:latin typeface="Teko Medium"/>
                <a:cs typeface="Teko Medium"/>
              </a:rPr>
              <a:t>Fondsprojecten</a:t>
            </a:r>
            <a:r>
              <a:rPr lang="nl-NL" sz="3200" dirty="0">
                <a:latin typeface="Teko Medium"/>
                <a:cs typeface="Teko Medium"/>
              </a:rPr>
              <a:t> </a:t>
            </a:r>
            <a:r>
              <a:rPr sz="3200" dirty="0">
                <a:latin typeface="Teko Medium"/>
                <a:cs typeface="Teko Medium"/>
              </a:rPr>
              <a:t>202</a:t>
            </a:r>
            <a:r>
              <a:rPr lang="nl-NL" sz="3200" dirty="0">
                <a:latin typeface="Teko Medium"/>
                <a:cs typeface="Teko Medium"/>
              </a:rPr>
              <a:t>4</a:t>
            </a:r>
            <a:r>
              <a:rPr sz="3200" dirty="0">
                <a:latin typeface="Teko Medium"/>
                <a:cs typeface="Teko Medium"/>
              </a:rPr>
              <a:t> en </a:t>
            </a:r>
            <a:r>
              <a:rPr sz="3200" dirty="0" err="1">
                <a:latin typeface="Teko Medium"/>
                <a:cs typeface="Teko Medium"/>
              </a:rPr>
              <a:t>reservering</a:t>
            </a:r>
            <a:r>
              <a:rPr sz="3200" dirty="0">
                <a:latin typeface="Teko Medium"/>
                <a:cs typeface="Teko Medium"/>
              </a:rPr>
              <a:t> 202</a:t>
            </a:r>
            <a:r>
              <a:rPr lang="nl-NL" sz="3200" dirty="0">
                <a:latin typeface="Teko Medium"/>
                <a:cs typeface="Teko Medium"/>
              </a:rPr>
              <a:t>5</a:t>
            </a:r>
            <a:endParaRPr sz="3200" dirty="0">
              <a:latin typeface="Teko Medium"/>
              <a:cs typeface="Teko Medium"/>
            </a:endParaRPr>
          </a:p>
        </p:txBody>
      </p:sp>
      <p:sp>
        <p:nvSpPr>
          <p:cNvPr id="262" name="Bestaande reserveringen 2021…"/>
          <p:cNvSpPr txBox="1">
            <a:spLocks noGrp="1"/>
          </p:cNvSpPr>
          <p:nvPr>
            <p:ph type="body" sz="half" idx="1"/>
          </p:nvPr>
        </p:nvSpPr>
        <p:spPr>
          <a:xfrm>
            <a:off x="840971" y="2026206"/>
            <a:ext cx="10510058" cy="399782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ClrTx/>
              <a:buSzTx/>
              <a:buNone/>
              <a:defRPr sz="1500"/>
            </a:pPr>
            <a:r>
              <a:rPr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Bestaande</a:t>
            </a:r>
            <a:r>
              <a:rPr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reserveringen</a:t>
            </a:r>
            <a:r>
              <a:rPr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nl-N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       		€  377.116</a:t>
            </a:r>
            <a:endParaRPr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ClrTx/>
              <a:buSzTx/>
              <a:buNone/>
              <a:defRPr sz="1500"/>
            </a:pPr>
            <a:r>
              <a:rPr lang="nl-N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Overschot </a:t>
            </a:r>
            <a:r>
              <a:rPr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2024					</a:t>
            </a:r>
            <a:r>
              <a:rPr lang="nl-NL" sz="18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€    13.381</a:t>
            </a:r>
            <a:endParaRPr sz="18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ClrTx/>
              <a:buSzTx/>
              <a:buNone/>
              <a:defRPr sz="1500"/>
            </a:pPr>
            <a:r>
              <a:rPr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Beschikbaar</a:t>
            </a:r>
            <a:r>
              <a:rPr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per ult 202</a:t>
            </a:r>
            <a:r>
              <a:rPr lang="nl-N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					  €  390.497</a:t>
            </a:r>
            <a:endParaRPr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ClrTx/>
              <a:buSzTx/>
              <a:buNone/>
              <a:defRPr sz="1500"/>
            </a:pPr>
            <a:r>
              <a:rPr lang="nl-N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Geschatte t</a:t>
            </a:r>
            <a:r>
              <a:rPr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rekkingsrechten</a:t>
            </a:r>
            <a:r>
              <a:rPr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nl-N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				  </a:t>
            </a:r>
            <a:r>
              <a:rPr lang="nl-NL" sz="18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€  725.000</a:t>
            </a:r>
            <a:endParaRPr sz="18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ClrTx/>
              <a:buSzTx/>
              <a:buNone/>
              <a:defRPr sz="1500"/>
            </a:pPr>
            <a:r>
              <a:rPr lang="nl-N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Totaal te besteden</a:t>
            </a:r>
            <a:r>
              <a:rPr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nl-N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						    € 1.115.497</a:t>
            </a:r>
            <a:endParaRPr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ClrTx/>
              <a:buSzTx/>
              <a:buNone/>
              <a:defRPr sz="1500"/>
            </a:pPr>
            <a:r>
              <a:rPr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Voorstel</a:t>
            </a:r>
            <a:r>
              <a:rPr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reservering</a:t>
            </a:r>
            <a:r>
              <a:rPr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nl-N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						    </a:t>
            </a:r>
            <a:r>
              <a:rPr lang="nl-NL" sz="18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€ 1.118.375</a:t>
            </a:r>
            <a:endParaRPr sz="18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ClrTx/>
              <a:buSzTx/>
              <a:buNone/>
              <a:defRPr b="1">
                <a:solidFill>
                  <a:srgbClr val="1B1842"/>
                </a:solidFill>
              </a:defRPr>
            </a:pPr>
            <a:r>
              <a:rPr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Vrij </a:t>
            </a:r>
            <a:r>
              <a:rPr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beschikbaar</a:t>
            </a:r>
            <a:r>
              <a:rPr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				</a:t>
            </a:r>
            <a:r>
              <a:rPr lang="nl-N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    €      - 2.878</a:t>
            </a:r>
            <a:endParaRPr lang="nl-NL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3" name="384.375…"/>
          <p:cNvSpPr txBox="1"/>
          <p:nvPr/>
        </p:nvSpPr>
        <p:spPr>
          <a:xfrm>
            <a:off x="6629400" y="1603988"/>
            <a:ext cx="5349240" cy="3997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39B59-003B-5795-EE4F-8B9D5E5E0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itel 1">
            <a:extLst>
              <a:ext uri="{FF2B5EF4-FFF2-40B4-BE49-F238E27FC236}">
                <a16:creationId xmlns:a16="http://schemas.microsoft.com/office/drawing/2014/main" id="{20F3C5EE-2A26-08A9-88F8-626996645B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8454" y="723297"/>
            <a:ext cx="10402273" cy="107723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nl-NL" sz="4400" dirty="0">
                <a:solidFill>
                  <a:srgbClr val="1C1848"/>
                </a:solidFill>
                <a:latin typeface="Teko Medium"/>
                <a:cs typeface="Teko Medium"/>
              </a:rPr>
              <a:t>ONDERNEMINGSFONDS GRONINGEN 2025</a:t>
            </a:r>
            <a:endParaRPr sz="4000" dirty="0">
              <a:solidFill>
                <a:srgbClr val="1C1848"/>
              </a:solidFill>
            </a:endParaRPr>
          </a:p>
        </p:txBody>
      </p:sp>
      <p:sp>
        <p:nvSpPr>
          <p:cNvPr id="266" name="Jaarlijks terugkerend…">
            <a:extLst>
              <a:ext uri="{FF2B5EF4-FFF2-40B4-BE49-F238E27FC236}">
                <a16:creationId xmlns:a16="http://schemas.microsoft.com/office/drawing/2014/main" id="{36B243B5-2955-E993-414B-21218951D2CD}"/>
              </a:ext>
            </a:extLst>
          </p:cNvPr>
          <p:cNvSpPr txBox="1"/>
          <p:nvPr/>
        </p:nvSpPr>
        <p:spPr>
          <a:xfrm>
            <a:off x="245872" y="2154151"/>
            <a:ext cx="2392775" cy="39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Jaarlijks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terugkerend</a:t>
            </a:r>
            <a:endParaRPr lang="nl-N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Stadsbreed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Retail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Gebied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ontwikkeling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Thematisch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Subtotaal</a:t>
            </a:r>
            <a:endParaRPr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7" name="Reserveringen per 01/2021…">
            <a:extLst>
              <a:ext uri="{FF2B5EF4-FFF2-40B4-BE49-F238E27FC236}">
                <a16:creationId xmlns:a16="http://schemas.microsoft.com/office/drawing/2014/main" id="{F246F040-B18C-C71A-CCB8-9C6233002AE9}"/>
              </a:ext>
            </a:extLst>
          </p:cNvPr>
          <p:cNvSpPr txBox="1"/>
          <p:nvPr/>
        </p:nvSpPr>
        <p:spPr>
          <a:xfrm>
            <a:off x="2688425" y="2306551"/>
            <a:ext cx="1877086" cy="39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Reserveringen per 01/202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161.500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230.000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01.000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350.581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140.000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1D1A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</a:t>
            </a: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083.081</a:t>
            </a:r>
            <a:endParaRPr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8" name="Reserveringen per 31/12/2021…">
            <a:extLst>
              <a:ext uri="{FF2B5EF4-FFF2-40B4-BE49-F238E27FC236}">
                <a16:creationId xmlns:a16="http://schemas.microsoft.com/office/drawing/2014/main" id="{0821D05A-079E-BA4B-BC03-8EDD55D64C12}"/>
              </a:ext>
            </a:extLst>
          </p:cNvPr>
          <p:cNvSpPr txBox="1"/>
          <p:nvPr/>
        </p:nvSpPr>
        <p:spPr>
          <a:xfrm>
            <a:off x="4774933" y="2306551"/>
            <a:ext cx="1877085" cy="39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Reserveringen per 31/12/202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10.000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58.848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191.768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116.500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377.116</a:t>
            </a:r>
            <a:endParaRPr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9" name="Voorstel reserveringen 01/01/2022…">
            <a:extLst>
              <a:ext uri="{FF2B5EF4-FFF2-40B4-BE49-F238E27FC236}">
                <a16:creationId xmlns:a16="http://schemas.microsoft.com/office/drawing/2014/main" id="{9FABDBD8-D9C5-008E-FA07-5EA97D04083F}"/>
              </a:ext>
            </a:extLst>
          </p:cNvPr>
          <p:cNvSpPr txBox="1"/>
          <p:nvPr/>
        </p:nvSpPr>
        <p:spPr>
          <a:xfrm>
            <a:off x="6861440" y="2053183"/>
            <a:ext cx="2224947" cy="39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Voorstel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reserveringen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01/01/202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190.000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257.500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03.375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350.000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117.500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1D1A44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</a:t>
            </a: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118.375</a:t>
            </a:r>
            <a:endParaRPr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0" name="Uitgaven / verplichtingen per 01/01/2022…">
            <a:extLst>
              <a:ext uri="{FF2B5EF4-FFF2-40B4-BE49-F238E27FC236}">
                <a16:creationId xmlns:a16="http://schemas.microsoft.com/office/drawing/2014/main" id="{3FCAFEBF-3A5A-A9FE-5AF2-07A8478889E7}"/>
              </a:ext>
            </a:extLst>
          </p:cNvPr>
          <p:cNvSpPr txBox="1"/>
          <p:nvPr/>
        </p:nvSpPr>
        <p:spPr>
          <a:xfrm>
            <a:off x="9295809" y="2011619"/>
            <a:ext cx="2392775" cy="39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defRPr sz="15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Uitgaven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/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verplichtingen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per 01/01/202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160.000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192.500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73.375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167.464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3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00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724.839</a:t>
            </a:r>
            <a:endParaRPr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402921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C5BDB-809E-82A9-159A-2D57A6349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2E75DD9-1E77-D004-7E78-E56AA25E997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45</a:t>
            </a:fld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F7B876E-5E0A-F11C-5CF7-078F19DE9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131" y="0"/>
            <a:ext cx="9903889" cy="6739681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89B9977-5180-5B94-5E9A-FF85939F6FC0}"/>
              </a:ext>
            </a:extLst>
          </p:cNvPr>
          <p:cNvSpPr txBox="1"/>
          <p:nvPr/>
        </p:nvSpPr>
        <p:spPr>
          <a:xfrm>
            <a:off x="6878960" y="18111"/>
            <a:ext cx="313334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800" b="0" i="1" u="none" strike="noStrike" cap="none" spc="0" normalizeH="0" baseline="0" dirty="0">
                <a:ln>
                  <a:noFill/>
                </a:ln>
                <a:solidFill>
                  <a:srgbClr val="ADBD15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ALV 2025</a:t>
            </a:r>
          </a:p>
        </p:txBody>
      </p:sp>
    </p:spTree>
    <p:extLst>
      <p:ext uri="{BB962C8B-B14F-4D97-AF65-F5344CB8AC3E}">
        <p14:creationId xmlns:p14="http://schemas.microsoft.com/office/powerpoint/2010/main" val="1617130779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59934-E3AD-BA89-4641-868036C0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6053AA94-21BB-AE8A-DD77-38854A8E9F4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46</a:t>
            </a:fld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1442DE3-7650-13CC-34BE-C1A54C956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23" y="326017"/>
            <a:ext cx="9734794" cy="60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174491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61297-9C42-142B-1CA1-D0191F072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FBB0D22-11FE-7759-3676-A26607A8C16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47</a:t>
            </a:fld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F38AE71-3D96-0977-FF5A-ED0ADB7CF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0" y="0"/>
            <a:ext cx="12649200" cy="893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83043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WEST_logo-WIT.png" descr="WEST_logo-W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Bestuurssamenstelling"/>
          <p:cNvSpPr txBox="1">
            <a:spLocks noGrp="1"/>
          </p:cNvSpPr>
          <p:nvPr>
            <p:ph type="ctrTitle"/>
          </p:nvPr>
        </p:nvSpPr>
        <p:spPr>
          <a:xfrm>
            <a:off x="277792" y="1978933"/>
            <a:ext cx="11134845" cy="986592"/>
          </a:xfrm>
          <a:prstGeom prst="rect">
            <a:avLst/>
          </a:prstGeom>
        </p:spPr>
        <p:txBody>
          <a:bodyPr>
            <a:noAutofit/>
          </a:bodyPr>
          <a:lstStyle>
            <a:lvl1pPr defTabSz="585215">
              <a:defRPr sz="3839"/>
            </a:lvl1pPr>
          </a:lstStyle>
          <a:p>
            <a:r>
              <a:rPr lang="nl-NL" sz="6000" dirty="0">
                <a:solidFill>
                  <a:srgbClr val="1C1848"/>
                </a:solidFill>
                <a:latin typeface="Teko Medium"/>
                <a:cs typeface="Teko Medium"/>
              </a:rPr>
              <a:t> </a:t>
            </a:r>
            <a:r>
              <a:rPr lang="nl-NL" sz="6000" dirty="0">
                <a:latin typeface="Teko Medium"/>
                <a:cs typeface="Teko Medium"/>
              </a:rPr>
              <a:t>BESTUURSSAMENSTELLING </a:t>
            </a:r>
            <a:br>
              <a:rPr lang="nl-NL" sz="6000" dirty="0">
                <a:latin typeface="Teko Medium"/>
                <a:cs typeface="Teko Medium"/>
              </a:rPr>
            </a:br>
            <a:br>
              <a:rPr lang="nl-NL" sz="6000" dirty="0">
                <a:latin typeface="Teko Medium"/>
                <a:cs typeface="Teko Medium"/>
              </a:rPr>
            </a:br>
            <a:r>
              <a:rPr lang="nl-NL" sz="6000" dirty="0">
                <a:latin typeface="Teko Medium"/>
                <a:cs typeface="Teko Medium"/>
              </a:rPr>
              <a:t>2025</a:t>
            </a:r>
            <a:endParaRPr sz="6000" dirty="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itel 1"/>
          <p:cNvSpPr txBox="1">
            <a:spLocks noGrp="1"/>
          </p:cNvSpPr>
          <p:nvPr>
            <p:ph type="title"/>
          </p:nvPr>
        </p:nvSpPr>
        <p:spPr>
          <a:xfrm>
            <a:off x="795135" y="503435"/>
            <a:ext cx="10259660" cy="107723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nl-NL" sz="4000" dirty="0">
                <a:solidFill>
                  <a:srgbClr val="1C1848"/>
                </a:solidFill>
                <a:latin typeface="Teko Medium"/>
                <a:cs typeface="Teko Medium"/>
              </a:rPr>
              <a:t>BESTUURSSAMENSTELLING ROOSTER VAN AFTREDEN</a:t>
            </a:r>
            <a:endParaRPr sz="3600" dirty="0"/>
          </a:p>
        </p:txBody>
      </p:sp>
      <p:sp>
        <p:nvSpPr>
          <p:cNvPr id="278" name="Klaas Holtman…"/>
          <p:cNvSpPr txBox="1">
            <a:spLocks noGrp="1"/>
          </p:cNvSpPr>
          <p:nvPr>
            <p:ph type="body" sz="quarter" idx="1"/>
          </p:nvPr>
        </p:nvSpPr>
        <p:spPr>
          <a:xfrm>
            <a:off x="1445808" y="2179298"/>
            <a:ext cx="2077574" cy="39356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731520">
              <a:lnSpc>
                <a:spcPct val="160000"/>
              </a:lnSpc>
              <a:spcBef>
                <a:spcPts val="800"/>
              </a:spcBef>
              <a:buClrTx/>
              <a:buSzTx/>
              <a:buNone/>
              <a:defRPr sz="1600"/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Klaas Holtman</a:t>
            </a:r>
          </a:p>
          <a:p>
            <a:pPr marL="0" indent="0" defTabSz="731520">
              <a:lnSpc>
                <a:spcPct val="160000"/>
              </a:lnSpc>
              <a:spcBef>
                <a:spcPts val="800"/>
              </a:spcBef>
              <a:buClrTx/>
              <a:buSzTx/>
              <a:buNone/>
              <a:defRPr sz="1600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Peter Hoekstra</a:t>
            </a:r>
          </a:p>
          <a:p>
            <a:pPr marL="0" indent="0" defTabSz="731520">
              <a:lnSpc>
                <a:spcPct val="160000"/>
              </a:lnSpc>
              <a:spcBef>
                <a:spcPts val="800"/>
              </a:spcBef>
              <a:buClrTx/>
              <a:buSzTx/>
              <a:buNone/>
              <a:defRPr sz="1600"/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Jeroen Dorreboom</a:t>
            </a:r>
          </a:p>
          <a:p>
            <a:pPr marL="0" indent="0" defTabSz="731520">
              <a:lnSpc>
                <a:spcPct val="160000"/>
              </a:lnSpc>
              <a:spcBef>
                <a:spcPts val="800"/>
              </a:spcBef>
              <a:buClrTx/>
              <a:buSzTx/>
              <a:buNone/>
              <a:defRPr sz="1600"/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Joop Kruit</a:t>
            </a:r>
          </a:p>
          <a:p>
            <a:pPr marL="0" indent="0" defTabSz="731520">
              <a:lnSpc>
                <a:spcPct val="160000"/>
              </a:lnSpc>
              <a:spcBef>
                <a:spcPts val="800"/>
              </a:spcBef>
              <a:buClrTx/>
              <a:buSzTx/>
              <a:buNone/>
              <a:defRPr sz="1600"/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Harry Watermulder</a:t>
            </a:r>
          </a:p>
          <a:p>
            <a:pPr marL="0" indent="0" defTabSz="731520">
              <a:lnSpc>
                <a:spcPct val="160000"/>
              </a:lnSpc>
              <a:spcBef>
                <a:spcPts val="800"/>
              </a:spcBef>
              <a:buClrTx/>
              <a:buSzTx/>
              <a:buNone/>
              <a:defRPr sz="1600"/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Annelies Wolters</a:t>
            </a:r>
            <a:endParaRPr lang="nl-N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defTabSz="731520">
              <a:lnSpc>
                <a:spcPct val="160000"/>
              </a:lnSpc>
              <a:spcBef>
                <a:spcPts val="800"/>
              </a:spcBef>
              <a:buClrTx/>
              <a:buSzTx/>
              <a:buNone/>
              <a:defRPr sz="1600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Vacature Hoogkerk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9" name="Bestuur"/>
          <p:cNvSpPr txBox="1"/>
          <p:nvPr/>
        </p:nvSpPr>
        <p:spPr>
          <a:xfrm>
            <a:off x="1445808" y="1529058"/>
            <a:ext cx="2077574" cy="40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 lnSpcReduction="10000"/>
          </a:bodyPr>
          <a:lstStyle>
            <a:lvl1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ABBC5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Bestuur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0" name="Functie"/>
          <p:cNvSpPr txBox="1"/>
          <p:nvPr/>
        </p:nvSpPr>
        <p:spPr>
          <a:xfrm>
            <a:off x="3716872" y="1529058"/>
            <a:ext cx="2077574" cy="40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 lnSpcReduction="10000"/>
          </a:bodyPr>
          <a:lstStyle>
            <a:lvl1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ABBC5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Functie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1" name="Voorzitter…"/>
          <p:cNvSpPr txBox="1"/>
          <p:nvPr/>
        </p:nvSpPr>
        <p:spPr>
          <a:xfrm>
            <a:off x="3716872" y="2179298"/>
            <a:ext cx="2077574" cy="3999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731520">
              <a:lnSpc>
                <a:spcPct val="160000"/>
              </a:lnSpc>
              <a:spcBef>
                <a:spcPts val="800"/>
              </a:spcBef>
              <a:defRPr sz="160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Voorzitter</a:t>
            </a:r>
          </a:p>
          <a:p>
            <a:pPr defTabSz="731520">
              <a:lnSpc>
                <a:spcPct val="160000"/>
              </a:lnSpc>
              <a:spcBef>
                <a:spcPts val="800"/>
              </a:spcBef>
              <a:defRPr sz="160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Secretaris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731520">
              <a:lnSpc>
                <a:spcPct val="160000"/>
              </a:lnSpc>
              <a:spcBef>
                <a:spcPts val="800"/>
              </a:spcBef>
              <a:defRPr sz="160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Penningmeester</a:t>
            </a:r>
          </a:p>
          <a:p>
            <a:pPr defTabSz="731520">
              <a:lnSpc>
                <a:spcPct val="160000"/>
              </a:lnSpc>
              <a:spcBef>
                <a:spcPts val="800"/>
              </a:spcBef>
              <a:defRPr sz="160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Lid</a:t>
            </a:r>
          </a:p>
          <a:p>
            <a:pPr defTabSz="731520">
              <a:lnSpc>
                <a:spcPct val="160000"/>
              </a:lnSpc>
              <a:spcBef>
                <a:spcPts val="800"/>
              </a:spcBef>
              <a:defRPr sz="160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Lid</a:t>
            </a:r>
          </a:p>
          <a:p>
            <a:pPr defTabSz="731520">
              <a:lnSpc>
                <a:spcPct val="160000"/>
              </a:lnSpc>
              <a:spcBef>
                <a:spcPts val="800"/>
              </a:spcBef>
              <a:defRPr sz="160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Lid</a:t>
            </a:r>
          </a:p>
        </p:txBody>
      </p:sp>
      <p:sp>
        <p:nvSpPr>
          <p:cNvPr id="282" name="1e benoeming"/>
          <p:cNvSpPr txBox="1"/>
          <p:nvPr/>
        </p:nvSpPr>
        <p:spPr>
          <a:xfrm>
            <a:off x="5783924" y="1529058"/>
            <a:ext cx="2077574" cy="40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 lnSpcReduction="10000"/>
          </a:bodyPr>
          <a:lstStyle>
            <a:lvl1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ABBC5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1e </a:t>
            </a:r>
            <a:r>
              <a:rPr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benoeming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3" name="2008…"/>
          <p:cNvSpPr txBox="1"/>
          <p:nvPr/>
        </p:nvSpPr>
        <p:spPr>
          <a:xfrm>
            <a:off x="5783924" y="2152665"/>
            <a:ext cx="2077574" cy="3999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2008</a:t>
            </a:r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23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2008</a:t>
            </a:r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2015</a:t>
            </a:r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2022</a:t>
            </a:r>
          </a:p>
        </p:txBody>
      </p:sp>
      <p:sp>
        <p:nvSpPr>
          <p:cNvPr id="284" name="Herbenoeming"/>
          <p:cNvSpPr txBox="1"/>
          <p:nvPr/>
        </p:nvSpPr>
        <p:spPr>
          <a:xfrm>
            <a:off x="7962643" y="1529058"/>
            <a:ext cx="2077573" cy="40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 lnSpcReduction="10000"/>
          </a:bodyPr>
          <a:lstStyle>
            <a:lvl1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ABBC5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Herbenoeming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5" name="2024…"/>
          <p:cNvSpPr txBox="1"/>
          <p:nvPr/>
        </p:nvSpPr>
        <p:spPr>
          <a:xfrm>
            <a:off x="7962643" y="2179298"/>
            <a:ext cx="2077573" cy="3810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Autofit/>
          </a:bodyPr>
          <a:lstStyle/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2026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</a:t>
            </a: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</a:p>
        </p:txBody>
      </p:sp>
      <p:sp>
        <p:nvSpPr>
          <p:cNvPr id="286" name="Status 2023"/>
          <p:cNvSpPr txBox="1"/>
          <p:nvPr/>
        </p:nvSpPr>
        <p:spPr>
          <a:xfrm>
            <a:off x="10122041" y="1529058"/>
            <a:ext cx="2077573" cy="40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 lnSpcReduction="10000"/>
          </a:bodyPr>
          <a:lstStyle>
            <a:lvl1pPr defTabSz="914400">
              <a:lnSpc>
                <a:spcPct val="120000"/>
              </a:lnSpc>
              <a:spcBef>
                <a:spcPts val="1000"/>
              </a:spcBef>
              <a:defRPr sz="2000" b="1">
                <a:solidFill>
                  <a:srgbClr val="ABBC5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Status 202</a:t>
            </a: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7" name="Aftredend…"/>
          <p:cNvSpPr txBox="1"/>
          <p:nvPr/>
        </p:nvSpPr>
        <p:spPr>
          <a:xfrm>
            <a:off x="10122041" y="2179298"/>
            <a:ext cx="2077573" cy="3810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600" dirty="0"/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600" dirty="0"/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Herkiesbaar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600" dirty="0"/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600" dirty="0"/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Herkiesbaar</a:t>
            </a:r>
            <a:endParaRPr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749808">
              <a:lnSpc>
                <a:spcPct val="160000"/>
              </a:lnSpc>
              <a:spcBef>
                <a:spcPts val="800"/>
              </a:spcBef>
              <a:defRPr sz="1640">
                <a:solidFill>
                  <a:srgbClr val="1C1845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6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D358295-A4CF-0DF2-5935-C9B19B546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99" y="2243466"/>
            <a:ext cx="505482" cy="3355228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B211B7C-F768-9DCD-F512-AB8C389C25B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49</a:t>
            </a:fld>
            <a:endParaRPr lang="nl-NL"/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2C53EA1-688E-6A86-8BE2-A4E9D1067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122" y="414529"/>
            <a:ext cx="9968714" cy="1077231"/>
          </a:xfrm>
        </p:spPr>
        <p:txBody>
          <a:bodyPr>
            <a:normAutofit/>
          </a:bodyPr>
          <a:lstStyle/>
          <a:p>
            <a:pPr algn="ctr"/>
            <a:r>
              <a:rPr lang="nl-NL" sz="4800" dirty="0">
                <a:latin typeface="Teko Medium"/>
                <a:cs typeface="Teko Medium"/>
              </a:rPr>
              <a:t>UITDAGINGEN WEST</a:t>
            </a:r>
            <a:endParaRPr lang="nl-NL" sz="4400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ABDB333-D633-DC09-C7C3-B7E48185D62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10122" y="1360025"/>
            <a:ext cx="10553008" cy="5497975"/>
          </a:xfrm>
        </p:spPr>
        <p:txBody>
          <a:bodyPr>
            <a:noAutofit/>
          </a:bodyPr>
          <a:lstStyle/>
          <a:p>
            <a:pPr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Gemeente (bestuurlijk invloed beleid, uitvoeringskracht, veel verloop)</a:t>
            </a:r>
          </a:p>
          <a:p>
            <a:pPr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bereiken meer ondernemers (verjonging, diversiteit, hoe?, wet van de dierenambulance) </a:t>
            </a:r>
          </a:p>
          <a:p>
            <a:pPr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#alleengajesnellersamenkomjeverder; ledenaanwas, samenwerking collega verenigingen, Fonds en VNO NCW / MKB Noord</a:t>
            </a:r>
          </a:p>
          <a:p>
            <a:pPr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versnelling projecten in uitvoering (zelf in de hand?)</a:t>
            </a:r>
          </a:p>
          <a:p>
            <a:pPr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opzetten parkmanagent in gebieden</a:t>
            </a:r>
          </a:p>
          <a:p>
            <a:pPr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verenigingsvisie 2024-2030 </a:t>
            </a:r>
          </a:p>
          <a:p>
            <a:pPr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vacature in bestuur</a:t>
            </a:r>
          </a:p>
        </p:txBody>
      </p:sp>
    </p:spTree>
    <p:extLst>
      <p:ext uri="{BB962C8B-B14F-4D97-AF65-F5344CB8AC3E}">
        <p14:creationId xmlns:p14="http://schemas.microsoft.com/office/powerpoint/2010/main" val="4098489503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D65C5-D90F-1B5B-1FDA-4E6475036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A2DE845-75E6-0F88-EA8B-BC265D2FE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122" y="414529"/>
            <a:ext cx="10051842" cy="1077231"/>
          </a:xfrm>
        </p:spPr>
        <p:txBody>
          <a:bodyPr>
            <a:normAutofit/>
          </a:bodyPr>
          <a:lstStyle/>
          <a:p>
            <a:pPr algn="ctr"/>
            <a:r>
              <a:rPr lang="nl-NL" sz="4400" dirty="0">
                <a:latin typeface="Teko Medium"/>
                <a:cs typeface="Teko Medium"/>
              </a:rPr>
              <a:t>UITDAGINGEN WEST</a:t>
            </a:r>
            <a:endParaRPr lang="nl-NL" sz="4000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031A3DE-6271-6749-5A32-8303F662013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28870" y="1024635"/>
            <a:ext cx="10553008" cy="5497975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Interne organisatie op orde (communicatie en financieel)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Waar zijn wij van?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Communicatie naar alle ondernemers in WEST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Gezicht geven aan de O van ondernemers in de 3 O’s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Gemeenteraadsverkiezingen 2026</a:t>
            </a:r>
          </a:p>
          <a:p>
            <a:pPr>
              <a:lnSpc>
                <a:spcPct val="134000"/>
              </a:lnSpc>
              <a:buFont typeface="Arial" panose="020B0604020202020204" pitchFamily="34" charset="0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5844425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WEST_logo-WIT.png" descr="WEST_logo-W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Tijdelijke aanduiding voor tekst 2"/>
          <p:cNvSpPr txBox="1">
            <a:spLocks noGrp="1"/>
          </p:cNvSpPr>
          <p:nvPr>
            <p:ph type="subTitle" sz="quarter" idx="1"/>
          </p:nvPr>
        </p:nvSpPr>
        <p:spPr>
          <a:xfrm>
            <a:off x="2816849" y="1787236"/>
            <a:ext cx="8534400" cy="295925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>
              <a:defRPr sz="2600"/>
            </a:lvl1pPr>
          </a:lstStyle>
          <a:p>
            <a:r>
              <a:rPr lang="nl-NL" sz="3200" dirty="0">
                <a:latin typeface="Teko Medium"/>
                <a:cs typeface="Teko Medium"/>
              </a:rPr>
              <a:t>BEDANKT VOOR JE AANDACHT</a:t>
            </a:r>
          </a:p>
          <a:p>
            <a:endParaRPr lang="nl-NL" sz="3200" dirty="0">
              <a:latin typeface="Teko Medium"/>
              <a:cs typeface="Teko Medium"/>
            </a:endParaRPr>
          </a:p>
          <a:p>
            <a:r>
              <a:rPr lang="nl-NL" sz="12000" dirty="0">
                <a:latin typeface="Teko Medium"/>
                <a:cs typeface="Teko Medium"/>
              </a:rPr>
              <a:t>RONDVRAAG</a:t>
            </a:r>
            <a:endParaRPr sz="12000" dirty="0"/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WEST_logo-WIT.png" descr="WEST_logo-W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362" y="5506770"/>
            <a:ext cx="1877086" cy="1055502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Titel 1"/>
          <p:cNvSpPr txBox="1">
            <a:spLocks noGrp="1"/>
          </p:cNvSpPr>
          <p:nvPr>
            <p:ph type="ctrTitle"/>
          </p:nvPr>
        </p:nvSpPr>
        <p:spPr>
          <a:xfrm>
            <a:off x="434715" y="951043"/>
            <a:ext cx="11299769" cy="1653611"/>
          </a:xfrm>
          <a:prstGeom prst="rect">
            <a:avLst/>
          </a:prstGeom>
        </p:spPr>
        <p:txBody>
          <a:bodyPr>
            <a:noAutofit/>
          </a:bodyPr>
          <a:lstStyle>
            <a:lvl1pPr defTabSz="612648">
              <a:defRPr sz="4020"/>
            </a:lvl1pPr>
          </a:lstStyle>
          <a:p>
            <a:pPr algn="l"/>
            <a:r>
              <a:rPr lang="nl-NL" sz="4800" dirty="0">
                <a:latin typeface="Teko Medium"/>
                <a:cs typeface="Teko Medium"/>
              </a:rPr>
              <a:t>WEST 15 JAAR IN DE WERELD VAN MORGEN</a:t>
            </a:r>
            <a:endParaRPr sz="4800" dirty="0"/>
          </a:p>
        </p:txBody>
      </p:sp>
      <p:sp>
        <p:nvSpPr>
          <p:cNvPr id="293" name="Tijdelijke aanduiding voor tekst 2"/>
          <p:cNvSpPr txBox="1">
            <a:spLocks noGrp="1"/>
          </p:cNvSpPr>
          <p:nvPr>
            <p:ph type="subTitle" sz="quarter" idx="1"/>
          </p:nvPr>
        </p:nvSpPr>
        <p:spPr>
          <a:xfrm>
            <a:off x="3200084" y="2401886"/>
            <a:ext cx="8534400" cy="175260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>
              <a:defRPr sz="2600"/>
            </a:lvl1pPr>
          </a:lstStyle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r>
              <a:rPr lang="nl-NL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 naar de Energybarn</a:t>
            </a:r>
            <a:endParaRPr sz="4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44857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Madison">
  <a:themeElements>
    <a:clrScheme name="Madison">
      <a:dk1>
        <a:srgbClr val="000000"/>
      </a:dk1>
      <a:lt1>
        <a:srgbClr val="B1BB32"/>
      </a:lt1>
      <a:dk2>
        <a:srgbClr val="A7A7A7"/>
      </a:dk2>
      <a:lt2>
        <a:srgbClr val="535353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0000FF"/>
      </a:hlink>
      <a:folHlink>
        <a:srgbClr val="FF00FF"/>
      </a:folHlink>
    </a:clrScheme>
    <a:fontScheme name="Madison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9B1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adison">
  <a:themeElements>
    <a:clrScheme name="Madiso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0000FF"/>
      </a:hlink>
      <a:folHlink>
        <a:srgbClr val="FF00FF"/>
      </a:folHlink>
    </a:clrScheme>
    <a:fontScheme name="Madison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9B1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3242</TotalTime>
  <Words>1378</Words>
  <Application>Microsoft Macintosh PowerPoint</Application>
  <PresentationFormat>Breedbeeld</PresentationFormat>
  <Paragraphs>415</Paragraphs>
  <Slides>53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3</vt:i4>
      </vt:variant>
      <vt:variant>
        <vt:lpstr>Diatitels</vt:lpstr>
      </vt:variant>
      <vt:variant>
        <vt:i4>53</vt:i4>
      </vt:variant>
    </vt:vector>
  </HeadingPairs>
  <TitlesOfParts>
    <vt:vector size="62" baseType="lpstr">
      <vt:lpstr>Arial</vt:lpstr>
      <vt:lpstr>Calibri</vt:lpstr>
      <vt:lpstr>Calibri Light</vt:lpstr>
      <vt:lpstr>Open Sans</vt:lpstr>
      <vt:lpstr>Teko Medium</vt:lpstr>
      <vt:lpstr>Trebuchet MS</vt:lpstr>
      <vt:lpstr>Madison</vt:lpstr>
      <vt:lpstr>Kantoorthema</vt:lpstr>
      <vt:lpstr>1_Kantoorthema</vt:lpstr>
      <vt:lpstr>WELKOM</vt:lpstr>
      <vt:lpstr>PowerPoint-presentatie</vt:lpstr>
      <vt:lpstr>PowerPoint-presentatie</vt:lpstr>
      <vt:lpstr>PowerPoint-presentatie</vt:lpstr>
      <vt:lpstr>PowerPoint-presentatie</vt:lpstr>
      <vt:lpstr>PowerPoint-presentatie</vt:lpstr>
      <vt:lpstr>ALGEMENE LEDENVERGADERING</vt:lpstr>
      <vt:lpstr>AGENDA ALGEMENE LEDENVERGADERING WEST 2025</vt:lpstr>
      <vt:lpstr>WEST  NOTULEN ALV</vt:lpstr>
      <vt:lpstr>WEST VERENIGINGSVERSLAG 2024  &amp;  VOORUITZICHTEN 2025</vt:lpstr>
      <vt:lpstr>WEST ACTIVITEITEN 2024 + INZET 2025</vt:lpstr>
      <vt:lpstr>WEST &amp; ONDERHOUD</vt:lpstr>
      <vt:lpstr>KRANENBURG</vt:lpstr>
      <vt:lpstr>WESTPOORT</vt:lpstr>
      <vt:lpstr>HOOGKERK</vt:lpstr>
      <vt:lpstr>PEIZERWEG</vt:lpstr>
      <vt:lpstr>HOENDIEP</vt:lpstr>
      <vt:lpstr>CORPUS DEN HOORN</vt:lpstr>
      <vt:lpstr>MARTINI TRADE PARK </vt:lpstr>
      <vt:lpstr>PRIORITERING  </vt:lpstr>
      <vt:lpstr>PowerPoint-presentatie</vt:lpstr>
      <vt:lpstr>WEST  &amp; VEILIGHEID </vt:lpstr>
      <vt:lpstr>WEST &amp; VEILIGHEID</vt:lpstr>
      <vt:lpstr>WEST &amp; BEREIKBAARHEID</vt:lpstr>
      <vt:lpstr>WEST &amp; BEREIKBAARHEID</vt:lpstr>
      <vt:lpstr>WEST &amp; DUURZAAMHEID</vt:lpstr>
      <vt:lpstr>WEST &amp; DUURZAAMHEID</vt:lpstr>
      <vt:lpstr>WEST &amp; DIGITALISERING</vt:lpstr>
      <vt:lpstr>WEST &amp; DIGITALISERING</vt:lpstr>
      <vt:lpstr>WEST &amp; CULTUUR</vt:lpstr>
      <vt:lpstr>WEST &amp; CULTUUR</vt:lpstr>
      <vt:lpstr>WEST &amp; CAMPUS</vt:lpstr>
      <vt:lpstr>WEST &amp; CAMPUS</vt:lpstr>
      <vt:lpstr>PowerPoint-presentatie</vt:lpstr>
      <vt:lpstr>PowerPoint-presentatie</vt:lpstr>
      <vt:lpstr>ACTIVITEITEN 2025, WEST MEETS ….  </vt:lpstr>
      <vt:lpstr>FINANCIEN 2024 </vt:lpstr>
      <vt:lpstr>JAARREKENING 2024</vt:lpstr>
      <vt:lpstr>KASCOMMISSIE</vt:lpstr>
      <vt:lpstr>BEGROTING 2025</vt:lpstr>
      <vt:lpstr>STAAT VAN BATEN &amp; LASTEN EN BEGROTING</vt:lpstr>
      <vt:lpstr>ONDERNEMERSFONDS GRONINGEN</vt:lpstr>
      <vt:lpstr>WEST ONDERNEMERSFONDS GRONINGEN  Fondsprojecten 2024 en reservering 2025</vt:lpstr>
      <vt:lpstr>ONDERNEMINGSFONDS GRONINGEN 2025</vt:lpstr>
      <vt:lpstr>PowerPoint-presentatie</vt:lpstr>
      <vt:lpstr>PowerPoint-presentatie</vt:lpstr>
      <vt:lpstr>PowerPoint-presentatie</vt:lpstr>
      <vt:lpstr> BESTUURSSAMENSTELLING   2025</vt:lpstr>
      <vt:lpstr>BESTUURSSAMENSTELLING ROOSTER VAN AFTREDEN</vt:lpstr>
      <vt:lpstr>UITDAGINGEN WEST</vt:lpstr>
      <vt:lpstr>UITDAGINGEN WEST</vt:lpstr>
      <vt:lpstr>PowerPoint-presentatie</vt:lpstr>
      <vt:lpstr>WEST 15 JAAR IN DE WERELD VAN MORGEN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</dc:title>
  <dc:creator>Erwin Mulder</dc:creator>
  <cp:lastModifiedBy>R.H. Westervaarder</cp:lastModifiedBy>
  <cp:revision>61</cp:revision>
  <dcterms:modified xsi:type="dcterms:W3CDTF">2025-04-14T13:46:55Z</dcterms:modified>
</cp:coreProperties>
</file>